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3"/>
  </p:notesMasterIdLst>
  <p:sldIdLst>
    <p:sldId id="256" r:id="rId2"/>
    <p:sldId id="309" r:id="rId3"/>
    <p:sldId id="295" r:id="rId4"/>
    <p:sldId id="328" r:id="rId5"/>
    <p:sldId id="329" r:id="rId6"/>
    <p:sldId id="258" r:id="rId7"/>
    <p:sldId id="283" r:id="rId8"/>
    <p:sldId id="282" r:id="rId9"/>
    <p:sldId id="285" r:id="rId10"/>
    <p:sldId id="286" r:id="rId11"/>
    <p:sldId id="287" r:id="rId12"/>
    <p:sldId id="273" r:id="rId13"/>
    <p:sldId id="332" r:id="rId14"/>
    <p:sldId id="334" r:id="rId15"/>
    <p:sldId id="324" r:id="rId16"/>
    <p:sldId id="335" r:id="rId17"/>
    <p:sldId id="330" r:id="rId18"/>
    <p:sldId id="265" r:id="rId19"/>
    <p:sldId id="337" r:id="rId20"/>
    <p:sldId id="323" r:id="rId21"/>
    <p:sldId id="336" r:id="rId22"/>
    <p:sldId id="311" r:id="rId23"/>
    <p:sldId id="314" r:id="rId24"/>
    <p:sldId id="278" r:id="rId25"/>
    <p:sldId id="364" r:id="rId26"/>
    <p:sldId id="339" r:id="rId27"/>
    <p:sldId id="366" r:id="rId28"/>
    <p:sldId id="369" r:id="rId29"/>
    <p:sldId id="361" r:id="rId30"/>
    <p:sldId id="362" r:id="rId31"/>
    <p:sldId id="363" r:id="rId32"/>
    <p:sldId id="291" r:id="rId33"/>
    <p:sldId id="367" r:id="rId34"/>
    <p:sldId id="340" r:id="rId35"/>
    <p:sldId id="341" r:id="rId36"/>
    <p:sldId id="354" r:id="rId37"/>
    <p:sldId id="358" r:id="rId38"/>
    <p:sldId id="326" r:id="rId39"/>
    <p:sldId id="368" r:id="rId40"/>
    <p:sldId id="320" r:id="rId41"/>
    <p:sldId id="271" r:id="rId4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21"/>
    <p:restoredTop sz="64048" autoAdjust="0"/>
  </p:normalViewPr>
  <p:slideViewPr>
    <p:cSldViewPr snapToGrid="0" snapToObjects="1">
      <p:cViewPr varScale="1">
        <p:scale>
          <a:sx n="85" d="100"/>
          <a:sy n="85" d="100"/>
        </p:scale>
        <p:origin x="12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C1187E-84EE-0342-A542-4AE28B9A72AE}" type="doc">
      <dgm:prSet loTypeId="urn:microsoft.com/office/officeart/2009/layout/CircleArrowProcess" loCatId="" qsTypeId="urn:microsoft.com/office/officeart/2005/8/quickstyle/simple1" qsCatId="simple" csTypeId="urn:microsoft.com/office/officeart/2005/8/colors/accent1_2" csCatId="accent1" phldr="1"/>
      <dgm:spPr/>
      <dgm:t>
        <a:bodyPr/>
        <a:lstStyle/>
        <a:p>
          <a:endParaRPr lang="en-US"/>
        </a:p>
      </dgm:t>
    </dgm:pt>
    <dgm:pt modelId="{4E627E9F-E4BC-9C44-B568-C8235A78D2E8}">
      <dgm:prSet phldrT="[Text]"/>
      <dgm:spPr/>
      <dgm:t>
        <a:bodyPr/>
        <a:lstStyle/>
        <a:p>
          <a:r>
            <a:rPr lang="en-US" dirty="0"/>
            <a:t>Second chances</a:t>
          </a:r>
        </a:p>
      </dgm:t>
    </dgm:pt>
    <dgm:pt modelId="{C8D2C2FF-C4E8-E949-AE2E-1CEE3B9606CA}" type="parTrans" cxnId="{2E0D26F6-7690-4548-8E12-71D577047F05}">
      <dgm:prSet/>
      <dgm:spPr/>
      <dgm:t>
        <a:bodyPr/>
        <a:lstStyle/>
        <a:p>
          <a:endParaRPr lang="en-US"/>
        </a:p>
      </dgm:t>
    </dgm:pt>
    <dgm:pt modelId="{617022FE-0046-2B4D-815D-341BC4DE9728}" type="sibTrans" cxnId="{2E0D26F6-7690-4548-8E12-71D577047F05}">
      <dgm:prSet/>
      <dgm:spPr/>
      <dgm:t>
        <a:bodyPr/>
        <a:lstStyle/>
        <a:p>
          <a:endParaRPr lang="en-US"/>
        </a:p>
      </dgm:t>
    </dgm:pt>
    <dgm:pt modelId="{93FA0C9A-3F79-6545-9FEB-8AB99659C52D}" type="pres">
      <dgm:prSet presAssocID="{43C1187E-84EE-0342-A542-4AE28B9A72AE}" presName="Name0" presStyleCnt="0">
        <dgm:presLayoutVars>
          <dgm:chMax val="7"/>
          <dgm:chPref val="7"/>
          <dgm:dir/>
          <dgm:animLvl val="lvl"/>
        </dgm:presLayoutVars>
      </dgm:prSet>
      <dgm:spPr/>
      <dgm:t>
        <a:bodyPr/>
        <a:lstStyle/>
        <a:p>
          <a:endParaRPr lang="en-US"/>
        </a:p>
      </dgm:t>
    </dgm:pt>
    <dgm:pt modelId="{A9456126-ACDA-F749-859D-F689569BE7E6}" type="pres">
      <dgm:prSet presAssocID="{4E627E9F-E4BC-9C44-B568-C8235A78D2E8}" presName="Accent1" presStyleCnt="0"/>
      <dgm:spPr/>
    </dgm:pt>
    <dgm:pt modelId="{DF412EC2-0BC1-774A-825A-246084FBDE1C}" type="pres">
      <dgm:prSet presAssocID="{4E627E9F-E4BC-9C44-B568-C8235A78D2E8}" presName="Accent" presStyleLbl="node1" presStyleIdx="0" presStyleCnt="1"/>
      <dgm:spPr/>
    </dgm:pt>
    <dgm:pt modelId="{244A90B1-8712-8D4D-B0CF-9329E3F2273F}" type="pres">
      <dgm:prSet presAssocID="{4E627E9F-E4BC-9C44-B568-C8235A78D2E8}" presName="Parent1" presStyleLbl="revTx" presStyleIdx="0" presStyleCnt="1">
        <dgm:presLayoutVars>
          <dgm:chMax val="1"/>
          <dgm:chPref val="1"/>
          <dgm:bulletEnabled val="1"/>
        </dgm:presLayoutVars>
      </dgm:prSet>
      <dgm:spPr/>
      <dgm:t>
        <a:bodyPr/>
        <a:lstStyle/>
        <a:p>
          <a:endParaRPr lang="en-US"/>
        </a:p>
      </dgm:t>
    </dgm:pt>
  </dgm:ptLst>
  <dgm:cxnLst>
    <dgm:cxn modelId="{2E0D26F6-7690-4548-8E12-71D577047F05}" srcId="{43C1187E-84EE-0342-A542-4AE28B9A72AE}" destId="{4E627E9F-E4BC-9C44-B568-C8235A78D2E8}" srcOrd="0" destOrd="0" parTransId="{C8D2C2FF-C4E8-E949-AE2E-1CEE3B9606CA}" sibTransId="{617022FE-0046-2B4D-815D-341BC4DE9728}"/>
    <dgm:cxn modelId="{59A3B225-815B-0342-95F6-B10B0676AB38}" type="presOf" srcId="{4E627E9F-E4BC-9C44-B568-C8235A78D2E8}" destId="{244A90B1-8712-8D4D-B0CF-9329E3F2273F}" srcOrd="0" destOrd="0" presId="urn:microsoft.com/office/officeart/2009/layout/CircleArrowProcess"/>
    <dgm:cxn modelId="{E473B92C-701E-E94F-9317-B956D061B130}" type="presOf" srcId="{43C1187E-84EE-0342-A542-4AE28B9A72AE}" destId="{93FA0C9A-3F79-6545-9FEB-8AB99659C52D}" srcOrd="0" destOrd="0" presId="urn:microsoft.com/office/officeart/2009/layout/CircleArrowProcess"/>
    <dgm:cxn modelId="{565595B4-9BA3-4849-9B27-648445D37448}" type="presParOf" srcId="{93FA0C9A-3F79-6545-9FEB-8AB99659C52D}" destId="{A9456126-ACDA-F749-859D-F689569BE7E6}" srcOrd="0" destOrd="0" presId="urn:microsoft.com/office/officeart/2009/layout/CircleArrowProcess"/>
    <dgm:cxn modelId="{F0DEC78A-3F7A-F149-A710-2D0337EE4F17}" type="presParOf" srcId="{A9456126-ACDA-F749-859D-F689569BE7E6}" destId="{DF412EC2-0BC1-774A-825A-246084FBDE1C}" srcOrd="0" destOrd="0" presId="urn:microsoft.com/office/officeart/2009/layout/CircleArrowProcess"/>
    <dgm:cxn modelId="{22BEBA8B-6A32-E144-814F-CF088C372FF8}" type="presParOf" srcId="{93FA0C9A-3F79-6545-9FEB-8AB99659C52D}" destId="{244A90B1-8712-8D4D-B0CF-9329E3F2273F}" srcOrd="1"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412EC2-0BC1-774A-825A-246084FBDE1C}">
      <dsp:nvSpPr>
        <dsp:cNvPr id="0" name=""/>
        <dsp:cNvSpPr/>
      </dsp:nvSpPr>
      <dsp:spPr>
        <a:xfrm>
          <a:off x="438912" y="35417"/>
          <a:ext cx="1462417" cy="1462743"/>
        </a:xfrm>
        <a:prstGeom prst="circularArrow">
          <a:avLst>
            <a:gd name="adj1" fmla="val 10980"/>
            <a:gd name="adj2" fmla="val 1142322"/>
            <a:gd name="adj3" fmla="val 9000000"/>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4A90B1-8712-8D4D-B0CF-9329E3F2273F}">
      <dsp:nvSpPr>
        <dsp:cNvPr id="0" name=""/>
        <dsp:cNvSpPr/>
      </dsp:nvSpPr>
      <dsp:spPr>
        <a:xfrm>
          <a:off x="761866" y="564930"/>
          <a:ext cx="816042" cy="407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t>Second chances</a:t>
          </a:r>
        </a:p>
      </dsp:txBody>
      <dsp:txXfrm>
        <a:off x="761866" y="564930"/>
        <a:ext cx="816042" cy="407959"/>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1100" b="0" i="0" u="none" strike="noStrike" cap="none" dirty="0">
                <a:solidFill>
                  <a:srgbClr val="000000"/>
                </a:solidFill>
                <a:effectLst/>
                <a:latin typeface="Arial"/>
                <a:ea typeface="Arial"/>
                <a:cs typeface="Arial"/>
                <a:sym typeface="Arial"/>
              </a:rPr>
              <a:t>There were 23.3 billion fewer morphine milligram equivalents (MME) dispensed</a:t>
            </a:r>
            <a:endParaRPr dirty="0"/>
          </a:p>
        </p:txBody>
      </p:sp>
    </p:spTree>
    <p:extLst>
      <p:ext uri="{BB962C8B-B14F-4D97-AF65-F5344CB8AC3E}">
        <p14:creationId xmlns:p14="http://schemas.microsoft.com/office/powerpoint/2010/main" val="3471799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1100" b="0" i="0" u="none" strike="noStrike" cap="none" dirty="0">
                <a:solidFill>
                  <a:srgbClr val="000000"/>
                </a:solidFill>
                <a:effectLst/>
                <a:latin typeface="Arial"/>
                <a:ea typeface="Arial"/>
                <a:cs typeface="Arial"/>
                <a:sym typeface="Arial"/>
              </a:rPr>
              <a:t>There were 23.3 billion fewer morphine milligram equivalents (MME) dispensed</a:t>
            </a:r>
            <a:endParaRPr dirty="0"/>
          </a:p>
        </p:txBody>
      </p:sp>
    </p:spTree>
    <p:extLst>
      <p:ext uri="{BB962C8B-B14F-4D97-AF65-F5344CB8AC3E}">
        <p14:creationId xmlns:p14="http://schemas.microsoft.com/office/powerpoint/2010/main" val="581349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1100" b="0" i="0" u="none" strike="noStrike" cap="none" dirty="0">
                <a:solidFill>
                  <a:srgbClr val="000000"/>
                </a:solidFill>
                <a:effectLst/>
                <a:latin typeface="Arial"/>
                <a:ea typeface="Arial"/>
                <a:cs typeface="Arial"/>
                <a:sym typeface="Arial"/>
              </a:rPr>
              <a:t>There were 23.3 billion fewer morphine milligram equivalents (MME) dispensed</a:t>
            </a:r>
            <a:endParaRPr dirty="0"/>
          </a:p>
        </p:txBody>
      </p:sp>
    </p:spTree>
    <p:extLst>
      <p:ext uri="{BB962C8B-B14F-4D97-AF65-F5344CB8AC3E}">
        <p14:creationId xmlns:p14="http://schemas.microsoft.com/office/powerpoint/2010/main" val="130610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41f5720979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41f572097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2765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704502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135323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7755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21937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This lack of trust, this fear of persecution for a medical disease. I was </a:t>
            </a:r>
            <a:r>
              <a:rPr lang="en-US" dirty="0" err="1"/>
              <a:t>increbibly</a:t>
            </a:r>
            <a:r>
              <a:rPr lang="en-US" dirty="0"/>
              <a:t> lucky that some amazing and compassionate people such as Amy Smith lead me to a different way of approaching these patients.  This is Alex. This is the first patient I ever gave buprenorphine to. It was a revelation, he just laid it out for me…years of heroin use, He made several attempts to quit, and reports a pattern of using up all his dope, then getting desperate as the withdrawal set in and look for relief.  </a:t>
            </a:r>
          </a:p>
          <a:p>
            <a:pPr marL="0" lvl="0" indent="0" rtl="0">
              <a:spcBef>
                <a:spcPts val="0"/>
              </a:spcBef>
              <a:spcAft>
                <a:spcPts val="0"/>
              </a:spcAft>
              <a:buNone/>
            </a:pPr>
            <a:r>
              <a:rPr lang="en-US" dirty="0"/>
              <a:t>Going back to his dealer meant failure and return to his addiction.  So where he turn in the middle of the night??</a:t>
            </a:r>
          </a:p>
          <a:p>
            <a:pPr marL="0" lvl="0" indent="0" rtl="0">
              <a:spcBef>
                <a:spcPts val="0"/>
              </a:spcBef>
              <a:spcAft>
                <a:spcPts val="0"/>
              </a:spcAft>
              <a:buNone/>
            </a:pPr>
            <a:r>
              <a:rPr lang="en-US" dirty="0"/>
              <a:t>The nearest ER where he knew the magic words to receive opioids “10 out of 10 pain” </a:t>
            </a:r>
          </a:p>
          <a:p>
            <a:pPr marL="0" lvl="0" indent="0" rtl="0">
              <a:spcBef>
                <a:spcPts val="0"/>
              </a:spcBef>
              <a:spcAft>
                <a:spcPts val="0"/>
              </a:spcAft>
              <a:buNone/>
            </a:pPr>
            <a:r>
              <a:rPr lang="en-US" dirty="0"/>
              <a:t>Then with his withdrawal improved he still wanted to complete his detoxification, so he would then report being suicidal and be transferred to the local locked facility.</a:t>
            </a:r>
          </a:p>
          <a:p>
            <a:pPr marL="0" lvl="0" indent="0" rtl="0">
              <a:spcBef>
                <a:spcPts val="0"/>
              </a:spcBef>
              <a:spcAft>
                <a:spcPts val="0"/>
              </a:spcAft>
              <a:buNone/>
            </a:pPr>
            <a:endParaRPr lang="en-US" dirty="0"/>
          </a:p>
          <a:p>
            <a:pPr marL="0" lvl="0" indent="0" rtl="0">
              <a:spcBef>
                <a:spcPts val="0"/>
              </a:spcBef>
              <a:spcAft>
                <a:spcPts val="0"/>
              </a:spcAft>
              <a:buNone/>
            </a:pPr>
            <a:r>
              <a:rPr lang="en-US" dirty="0"/>
              <a:t>Contrast this insane waste of resources, with day I met Alex. He had heard about the new program and came in.  He was seen in fast track.  No labs were drawn, no tests done.  He received a script and followed up with a partner clinic 3 days later.</a:t>
            </a:r>
          </a:p>
          <a:p>
            <a:pPr marL="0" lvl="0" indent="0" rtl="0">
              <a:spcBef>
                <a:spcPts val="0"/>
              </a:spcBef>
              <a:spcAft>
                <a:spcPts val="0"/>
              </a:spcAft>
              <a:buNone/>
            </a:pPr>
            <a:endParaRPr lang="en-US" dirty="0"/>
          </a:p>
          <a:p>
            <a:pPr marL="0" lvl="0" indent="0" rtl="0">
              <a:spcBef>
                <a:spcPts val="0"/>
              </a:spcBef>
              <a:spcAft>
                <a:spcPts val="0"/>
              </a:spcAft>
              <a:buNone/>
            </a:pPr>
            <a:endParaRPr lang="en-US" dirty="0"/>
          </a:p>
          <a:p>
            <a:pPr marL="0" lvl="0" indent="0" rtl="0">
              <a:spcBef>
                <a:spcPts val="0"/>
              </a:spcBef>
              <a:spcAft>
                <a:spcPts val="0"/>
              </a:spcAft>
              <a:buNone/>
            </a:pPr>
            <a:endParaRPr lang="en-US" dirty="0"/>
          </a:p>
          <a:p>
            <a:pPr marL="0" lvl="0" indent="0" rtl="0">
              <a:spcBef>
                <a:spcPts val="0"/>
              </a:spcBef>
              <a:spcAft>
                <a:spcPts val="0"/>
              </a:spcAft>
              <a:buNone/>
            </a:pPr>
            <a:endParaRPr dirty="0"/>
          </a:p>
        </p:txBody>
      </p:sp>
    </p:spTree>
    <p:extLst>
      <p:ext uri="{BB962C8B-B14F-4D97-AF65-F5344CB8AC3E}">
        <p14:creationId xmlns:p14="http://schemas.microsoft.com/office/powerpoint/2010/main" val="264131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To do this we are going to have to learn French.</a:t>
            </a:r>
          </a:p>
          <a:p>
            <a:pPr marL="0" lvl="0" indent="0" rtl="0">
              <a:spcBef>
                <a:spcPts val="0"/>
              </a:spcBef>
              <a:spcAft>
                <a:spcPts val="0"/>
              </a:spcAft>
              <a:buNone/>
            </a:pPr>
            <a:r>
              <a:rPr lang="en-US" dirty="0"/>
              <a:t>Look, I know that Bakersfield is a long way from Paris, but we can learn from their experience.</a:t>
            </a:r>
          </a:p>
          <a:p>
            <a:pPr marL="0" lvl="0" indent="0" rtl="0">
              <a:spcBef>
                <a:spcPts val="0"/>
              </a:spcBef>
              <a:spcAft>
                <a:spcPts val="0"/>
              </a:spcAft>
              <a:buNone/>
            </a:pPr>
            <a:endParaRPr lang="en-US" dirty="0"/>
          </a:p>
          <a:p>
            <a:pPr marL="0" lvl="0" indent="0" rtl="0">
              <a:spcBef>
                <a:spcPts val="0"/>
              </a:spcBef>
              <a:spcAft>
                <a:spcPts val="0"/>
              </a:spcAft>
              <a:buNone/>
            </a:pPr>
            <a:endParaRPr dirty="0"/>
          </a:p>
        </p:txBody>
      </p:sp>
    </p:spTree>
    <p:extLst>
      <p:ext uri="{BB962C8B-B14F-4D97-AF65-F5344CB8AC3E}">
        <p14:creationId xmlns:p14="http://schemas.microsoft.com/office/powerpoint/2010/main" val="2801103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I am an ER doc.  I trained at Highland hospital in Oakland.  Then the opioid crisis hit, and for us this meant daily battles around refilling </a:t>
            </a:r>
            <a:r>
              <a:rPr lang="en-US" dirty="0" err="1"/>
              <a:t>prescrptions</a:t>
            </a:r>
            <a:r>
              <a:rPr lang="en-US" dirty="0"/>
              <a:t>, giving shots of </a:t>
            </a:r>
            <a:r>
              <a:rPr lang="en-US" dirty="0" err="1"/>
              <a:t>dialuadid</a:t>
            </a:r>
            <a:r>
              <a:rPr lang="en-US" dirty="0"/>
              <a:t>, </a:t>
            </a:r>
            <a:r>
              <a:rPr lang="en-US" dirty="0" err="1"/>
              <a:t>etc</a:t>
            </a:r>
            <a:r>
              <a:rPr lang="en-US" dirty="0"/>
              <a:t>…We started with contracts, then threw those out, then finally we realized these opioids were not working, they weren’t helping people recover from their pain but trapping them in dependency and for many worsening pain. We realized it was OK to say “no.”  We established guidelines and implemented non-opioid analgesic strategies.  With these efforts our use of opioids plummeted by 60-70%. Then in this hallway I met a man complaining of back pain, he wanted </a:t>
            </a:r>
            <a:r>
              <a:rPr lang="en-US" dirty="0" err="1"/>
              <a:t>norco</a:t>
            </a:r>
            <a:r>
              <a:rPr lang="en-US" dirty="0"/>
              <a:t>, he was homeless, and had a history of heroin use, but denied anything recent.  He had a normal exam and so I sent him home with a sandwich.  He came back a week later, and a colleague did the same thing.  Finally he came back a third time, this time his left leg was paralyzed from the infection that had been brewing in his spine.  He underwent emergency surgery and regained some use of his leg, but remains in a wheelchair.  Incredibly, he is doing well and off heroin at a local clinic. </a:t>
            </a:r>
          </a:p>
          <a:p>
            <a:pPr marL="0" lvl="0" indent="0" rtl="0">
              <a:spcBef>
                <a:spcPts val="0"/>
              </a:spcBef>
              <a:spcAft>
                <a:spcPts val="0"/>
              </a:spcAft>
              <a:buNone/>
            </a:pPr>
            <a:endParaRPr lang="en-US" dirty="0"/>
          </a:p>
          <a:p>
            <a:pPr marL="0" lvl="0" indent="0" rtl="0">
              <a:spcBef>
                <a:spcPts val="0"/>
              </a:spcBef>
              <a:spcAft>
                <a:spcPts val="0"/>
              </a:spcAft>
              <a:buNone/>
            </a:pPr>
            <a:r>
              <a:rPr lang="en-US" dirty="0"/>
              <a:t>We were both distracted conflict around opioids.  I was setting a boundary, he was pushing back.  There was no trust.</a:t>
            </a:r>
          </a:p>
          <a:p>
            <a:pPr marL="0" lvl="0" indent="0" rtl="0">
              <a:spcBef>
                <a:spcPts val="0"/>
              </a:spcBef>
              <a:spcAft>
                <a:spcPts val="0"/>
              </a:spcAft>
              <a:buNone/>
            </a:pPr>
            <a:endParaRPr lang="en-US" dirty="0"/>
          </a:p>
          <a:p>
            <a:pPr marL="0" lvl="0" indent="0" rtl="0">
              <a:spcBef>
                <a:spcPts val="0"/>
              </a:spcBef>
              <a:spcAft>
                <a:spcPts val="0"/>
              </a:spcAft>
              <a:buNone/>
            </a:pPr>
            <a:endParaRPr lang="en-US" dirty="0"/>
          </a:p>
        </p:txBody>
      </p:sp>
    </p:spTree>
    <p:extLst>
      <p:ext uri="{BB962C8B-B14F-4D97-AF65-F5344CB8AC3E}">
        <p14:creationId xmlns:p14="http://schemas.microsoft.com/office/powerpoint/2010/main" val="517525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This lack of trust, this fear of persecution for a medical disease. I was </a:t>
            </a:r>
            <a:r>
              <a:rPr lang="en-US" dirty="0" err="1"/>
              <a:t>increbibly</a:t>
            </a:r>
            <a:r>
              <a:rPr lang="en-US" dirty="0"/>
              <a:t> lucky that some amazing and compassionate people such as Amy Smith lead me to a different way of approaching these patients.  This is Alex. This is the first patient I ever gave buprenorphine to. It was a revelation, he just laid it out for me…years of heroin use, He made several attempts to quit, and reports a pattern of using up all his dope, then getting desperate as the withdrawal set in and look for relief.  </a:t>
            </a:r>
          </a:p>
          <a:p>
            <a:pPr marL="0" lvl="0" indent="0" rtl="0">
              <a:spcBef>
                <a:spcPts val="0"/>
              </a:spcBef>
              <a:spcAft>
                <a:spcPts val="0"/>
              </a:spcAft>
              <a:buNone/>
            </a:pPr>
            <a:r>
              <a:rPr lang="en-US" dirty="0"/>
              <a:t>Going back to his dealer meant failure and return to his addiction.  So where he turn in the middle of the night??</a:t>
            </a:r>
          </a:p>
          <a:p>
            <a:pPr marL="0" lvl="0" indent="0" rtl="0">
              <a:spcBef>
                <a:spcPts val="0"/>
              </a:spcBef>
              <a:spcAft>
                <a:spcPts val="0"/>
              </a:spcAft>
              <a:buNone/>
            </a:pPr>
            <a:r>
              <a:rPr lang="en-US" dirty="0"/>
              <a:t>The nearest ER where he knew the magic words to receive opioids “10 out of 10 pain” </a:t>
            </a:r>
          </a:p>
          <a:p>
            <a:pPr marL="0" lvl="0" indent="0" rtl="0">
              <a:spcBef>
                <a:spcPts val="0"/>
              </a:spcBef>
              <a:spcAft>
                <a:spcPts val="0"/>
              </a:spcAft>
              <a:buNone/>
            </a:pPr>
            <a:r>
              <a:rPr lang="en-US" dirty="0"/>
              <a:t>Then with his withdrawal improved he still wanted to complete his detoxification, so he would then report being suicidal and be transferred to the local locked facility.</a:t>
            </a:r>
          </a:p>
          <a:p>
            <a:pPr marL="0" lvl="0" indent="0" rtl="0">
              <a:spcBef>
                <a:spcPts val="0"/>
              </a:spcBef>
              <a:spcAft>
                <a:spcPts val="0"/>
              </a:spcAft>
              <a:buNone/>
            </a:pPr>
            <a:endParaRPr lang="en-US" dirty="0"/>
          </a:p>
          <a:p>
            <a:pPr marL="0" lvl="0" indent="0" rtl="0">
              <a:spcBef>
                <a:spcPts val="0"/>
              </a:spcBef>
              <a:spcAft>
                <a:spcPts val="0"/>
              </a:spcAft>
              <a:buNone/>
            </a:pPr>
            <a:r>
              <a:rPr lang="en-US" dirty="0"/>
              <a:t>Contrast this insane waste of resources, with day I met Alex. He had heard about the new program and came in.  He was seen in fast track.  No labs were drawn, no tests done.  He received a script and followed up with a partner clinic 3 days later.</a:t>
            </a:r>
          </a:p>
          <a:p>
            <a:pPr marL="0" lvl="0" indent="0" rtl="0">
              <a:spcBef>
                <a:spcPts val="0"/>
              </a:spcBef>
              <a:spcAft>
                <a:spcPts val="0"/>
              </a:spcAft>
              <a:buNone/>
            </a:pPr>
            <a:endParaRPr lang="en-US" dirty="0"/>
          </a:p>
          <a:p>
            <a:pPr marL="0" lvl="0" indent="0" rtl="0">
              <a:spcBef>
                <a:spcPts val="0"/>
              </a:spcBef>
              <a:spcAft>
                <a:spcPts val="0"/>
              </a:spcAft>
              <a:buNone/>
            </a:pPr>
            <a:endParaRPr lang="en-US" dirty="0"/>
          </a:p>
          <a:p>
            <a:pPr marL="0" lvl="0" indent="0" rtl="0">
              <a:spcBef>
                <a:spcPts val="0"/>
              </a:spcBef>
              <a:spcAft>
                <a:spcPts val="0"/>
              </a:spcAft>
              <a:buNone/>
            </a:pPr>
            <a:endParaRPr lang="en-US" dirty="0"/>
          </a:p>
          <a:p>
            <a:pPr marL="0" lvl="0" indent="0" rtl="0">
              <a:spcBef>
                <a:spcPts val="0"/>
              </a:spcBef>
              <a:spcAft>
                <a:spcPts val="0"/>
              </a:spcAft>
              <a:buNone/>
            </a:pPr>
            <a:endParaRPr dirty="0"/>
          </a:p>
        </p:txBody>
      </p:sp>
    </p:spTree>
    <p:extLst>
      <p:ext uri="{BB962C8B-B14F-4D97-AF65-F5344CB8AC3E}">
        <p14:creationId xmlns:p14="http://schemas.microsoft.com/office/powerpoint/2010/main" val="1312181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We need a buprenorphine first approach.  Yes counseling matters, wrap around attention to trauma, mental health, methamphetamine/cocaine/alcohol disorders and housing are incredibly important, but addressing all these various issues cannot be a barrier to opioid substitution.  We must allow lean </a:t>
            </a:r>
            <a:r>
              <a:rPr lang="en-US" dirty="0" err="1"/>
              <a:t>bup</a:t>
            </a:r>
            <a:r>
              <a:rPr lang="en-US" dirty="0"/>
              <a:t> programs to take root.  </a:t>
            </a:r>
            <a:endParaRPr dirty="0"/>
          </a:p>
        </p:txBody>
      </p:sp>
    </p:spTree>
    <p:extLst>
      <p:ext uri="{BB962C8B-B14F-4D97-AF65-F5344CB8AC3E}">
        <p14:creationId xmlns:p14="http://schemas.microsoft.com/office/powerpoint/2010/main" val="629663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Rhonda struggles with alcohol</a:t>
            </a:r>
            <a:endParaRPr dirty="0"/>
          </a:p>
        </p:txBody>
      </p:sp>
    </p:spTree>
    <p:extLst>
      <p:ext uri="{BB962C8B-B14F-4D97-AF65-F5344CB8AC3E}">
        <p14:creationId xmlns:p14="http://schemas.microsoft.com/office/powerpoint/2010/main" val="3487865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Pregnant woman 85 </a:t>
            </a:r>
            <a:r>
              <a:rPr lang="en-US" dirty="0" err="1"/>
              <a:t>yo</a:t>
            </a:r>
            <a:r>
              <a:rPr lang="en-US" dirty="0"/>
              <a:t> female with COPD and sleep disorder on opioids x 8 years for pain</a:t>
            </a:r>
          </a:p>
          <a:p>
            <a:endParaRPr lang="en-US" dirty="0"/>
          </a:p>
          <a:p>
            <a:pPr marL="0" indent="0">
              <a:buNone/>
            </a:pPr>
            <a:r>
              <a:rPr lang="en-US" dirty="0"/>
              <a:t>Chronic low back pain</a:t>
            </a:r>
          </a:p>
          <a:p>
            <a:pPr marL="0" indent="0">
              <a:buNone/>
            </a:pPr>
            <a:endParaRPr lang="en-US" dirty="0"/>
          </a:p>
          <a:p>
            <a:pPr marL="0" indent="0">
              <a:buNone/>
            </a:pPr>
            <a:r>
              <a:rPr lang="en-US" dirty="0"/>
              <a:t>Remote lumbar reconstructions and L4-5 fusion</a:t>
            </a:r>
          </a:p>
          <a:p>
            <a:pPr marL="0" indent="0">
              <a:buNone/>
            </a:pPr>
            <a:endParaRPr lang="en-US" dirty="0"/>
          </a:p>
          <a:p>
            <a:pPr marL="0" indent="0">
              <a:buNone/>
            </a:pPr>
            <a:r>
              <a:rPr lang="en-US" dirty="0"/>
              <a:t>On morphine SR 15mg bid + oxycodone 10mg q 4h </a:t>
            </a:r>
            <a:r>
              <a:rPr lang="en-US" dirty="0" err="1"/>
              <a:t>po</a:t>
            </a:r>
            <a:r>
              <a:rPr lang="en-US" dirty="0"/>
              <a:t> (MME = 120 mg)</a:t>
            </a:r>
          </a:p>
          <a:p>
            <a:pPr marL="0" indent="0">
              <a:buNone/>
            </a:pPr>
            <a:endParaRPr lang="en-US" dirty="0"/>
          </a:p>
          <a:p>
            <a:pPr marL="0" indent="0">
              <a:buNone/>
            </a:pPr>
            <a:r>
              <a:rPr lang="en-US" dirty="0"/>
              <a:t>Pain fluctuates and causes significant distress each day</a:t>
            </a:r>
          </a:p>
          <a:p>
            <a:pPr marL="0" indent="0">
              <a:buNone/>
            </a:pPr>
            <a:endParaRPr lang="en-US" dirty="0"/>
          </a:p>
          <a:p>
            <a:pPr marL="0" indent="0">
              <a:buNone/>
            </a:pPr>
            <a:r>
              <a:rPr lang="en-US" dirty="0"/>
              <a:t>Nighttime awakenings due to pain</a:t>
            </a:r>
          </a:p>
          <a:p>
            <a:pPr marL="0" lvl="0" indent="0" rtl="0">
              <a:spcBef>
                <a:spcPts val="0"/>
              </a:spcBef>
              <a:spcAft>
                <a:spcPts val="0"/>
              </a:spcAft>
              <a:buNone/>
            </a:pPr>
            <a:endParaRPr dirty="0"/>
          </a:p>
        </p:txBody>
      </p:sp>
    </p:spTree>
    <p:extLst>
      <p:ext uri="{BB962C8B-B14F-4D97-AF65-F5344CB8AC3E}">
        <p14:creationId xmlns:p14="http://schemas.microsoft.com/office/powerpoint/2010/main" val="2717885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This lack of trust, this fear of persecution for a medical disease. I was </a:t>
            </a:r>
            <a:r>
              <a:rPr lang="en-US" dirty="0" err="1"/>
              <a:t>increbibly</a:t>
            </a:r>
            <a:r>
              <a:rPr lang="en-US" dirty="0"/>
              <a:t> lucky that some amazing and compassionate people such as Amy Smith lead me to a different way of approaching these patients.  This is Alex. This is the first patient I ever gave buprenorphine to. It was a revelation, he just laid it out for me…years of heroin use, He made several attempts to quit, and reports a pattern of using up all his dope, then getting desperate as the withdrawal set in and look for relief.  </a:t>
            </a:r>
          </a:p>
          <a:p>
            <a:pPr marL="0" lvl="0" indent="0" rtl="0">
              <a:spcBef>
                <a:spcPts val="0"/>
              </a:spcBef>
              <a:spcAft>
                <a:spcPts val="0"/>
              </a:spcAft>
              <a:buNone/>
            </a:pPr>
            <a:r>
              <a:rPr lang="en-US" dirty="0"/>
              <a:t>Going back to his dealer meant failure and return to his addiction.  So where he turn in the middle of the night??</a:t>
            </a:r>
          </a:p>
          <a:p>
            <a:pPr marL="0" lvl="0" indent="0" rtl="0">
              <a:spcBef>
                <a:spcPts val="0"/>
              </a:spcBef>
              <a:spcAft>
                <a:spcPts val="0"/>
              </a:spcAft>
              <a:buNone/>
            </a:pPr>
            <a:r>
              <a:rPr lang="en-US" dirty="0"/>
              <a:t>The nearest ER where he knew the magic words to receive opioids “10 out of 10 pain” </a:t>
            </a:r>
          </a:p>
          <a:p>
            <a:pPr marL="0" lvl="0" indent="0" rtl="0">
              <a:spcBef>
                <a:spcPts val="0"/>
              </a:spcBef>
              <a:spcAft>
                <a:spcPts val="0"/>
              </a:spcAft>
              <a:buNone/>
            </a:pPr>
            <a:r>
              <a:rPr lang="en-US" dirty="0"/>
              <a:t>Then with his withdrawal improved he still wanted to complete his detoxification, so he would then report being suicidal and be transferred to the local locked facility.</a:t>
            </a:r>
          </a:p>
          <a:p>
            <a:pPr marL="0" lvl="0" indent="0" rtl="0">
              <a:spcBef>
                <a:spcPts val="0"/>
              </a:spcBef>
              <a:spcAft>
                <a:spcPts val="0"/>
              </a:spcAft>
              <a:buNone/>
            </a:pPr>
            <a:endParaRPr lang="en-US" dirty="0"/>
          </a:p>
          <a:p>
            <a:pPr marL="0" lvl="0" indent="0" rtl="0">
              <a:spcBef>
                <a:spcPts val="0"/>
              </a:spcBef>
              <a:spcAft>
                <a:spcPts val="0"/>
              </a:spcAft>
              <a:buNone/>
            </a:pPr>
            <a:r>
              <a:rPr lang="en-US" dirty="0"/>
              <a:t>Contrast this insane waste of resources, with day I met Alex. He had heard about the new program and came in.  He was seen in fast track.  No labs were drawn, no tests done.  He received a script and followed up with a partner clinic 3 days later.</a:t>
            </a:r>
          </a:p>
          <a:p>
            <a:pPr marL="0" lvl="0" indent="0" rtl="0">
              <a:spcBef>
                <a:spcPts val="0"/>
              </a:spcBef>
              <a:spcAft>
                <a:spcPts val="0"/>
              </a:spcAft>
              <a:buNone/>
            </a:pPr>
            <a:endParaRPr lang="en-US" dirty="0"/>
          </a:p>
          <a:p>
            <a:pPr marL="0" lvl="0" indent="0" rtl="0">
              <a:spcBef>
                <a:spcPts val="0"/>
              </a:spcBef>
              <a:spcAft>
                <a:spcPts val="0"/>
              </a:spcAft>
              <a:buNone/>
            </a:pPr>
            <a:endParaRPr lang="en-US" dirty="0"/>
          </a:p>
          <a:p>
            <a:pPr marL="0" lvl="0" indent="0" rtl="0">
              <a:spcBef>
                <a:spcPts val="0"/>
              </a:spcBef>
              <a:spcAft>
                <a:spcPts val="0"/>
              </a:spcAft>
              <a:buNone/>
            </a:pPr>
            <a:endParaRPr lang="en-US" dirty="0"/>
          </a:p>
          <a:p>
            <a:pPr marL="0" lvl="0" indent="0" rtl="0">
              <a:spcBef>
                <a:spcPts val="0"/>
              </a:spcBef>
              <a:spcAft>
                <a:spcPts val="0"/>
              </a:spcAft>
              <a:buNone/>
            </a:pPr>
            <a:endParaRPr dirty="0"/>
          </a:p>
        </p:txBody>
      </p:sp>
    </p:spTree>
    <p:extLst>
      <p:ext uri="{BB962C8B-B14F-4D97-AF65-F5344CB8AC3E}">
        <p14:creationId xmlns:p14="http://schemas.microsoft.com/office/powerpoint/2010/main" val="4162352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hape 415"/>
          <p:cNvSpPr>
            <a:spLocks noGrp="1" noRot="1" noChangeAspect="1"/>
          </p:cNvSpPr>
          <p:nvPr>
            <p:ph type="sldImg"/>
          </p:nvPr>
        </p:nvSpPr>
        <p:spPr>
          <a:xfrm>
            <a:off x="381000" y="685800"/>
            <a:ext cx="6096000" cy="3429000"/>
          </a:xfrm>
          <a:prstGeom prst="rect">
            <a:avLst/>
          </a:prstGeom>
        </p:spPr>
        <p:txBody>
          <a:bodyPr/>
          <a:lstStyle/>
          <a:p>
            <a:endParaRPr/>
          </a:p>
        </p:txBody>
      </p:sp>
      <p:sp>
        <p:nvSpPr>
          <p:cNvPr id="416" name="Shape 416"/>
          <p:cNvSpPr>
            <a:spLocks noGrp="1"/>
          </p:cNvSpPr>
          <p:nvPr>
            <p:ph type="body" sz="quarter" idx="1"/>
          </p:nvPr>
        </p:nvSpPr>
        <p:spPr>
          <a:prstGeom prst="rect">
            <a:avLst/>
          </a:prstGeom>
        </p:spPr>
        <p:txBody>
          <a:bodyPr/>
          <a:lstStyle/>
          <a:p>
            <a:r>
              <a:rPr dirty="0"/>
              <a:t>So what’s happening with Alex. Basically as soon as you start to take an opioid you have short-term analgesic effects that are mediated through the mu opioid system this produces pain relief relaxation and euphoria.  At the same time </a:t>
            </a:r>
            <a:r>
              <a:rPr dirty="0" err="1"/>
              <a:t>dynorphin</a:t>
            </a:r>
            <a:r>
              <a:rPr dirty="0"/>
              <a:t> is released activating microglia promoting the release of neural excitatory inflammatory cytokines and stimulating Opioid receptors— these events promote enhanced pain sensitivity, descending amplification of pain; producing a long-lasting </a:t>
            </a:r>
            <a:r>
              <a:rPr dirty="0" err="1"/>
              <a:t>hyperalgesic</a:t>
            </a:r>
            <a:r>
              <a:rPr dirty="0"/>
              <a:t> state.</a:t>
            </a:r>
          </a:p>
        </p:txBody>
      </p:sp>
    </p:spTree>
    <p:extLst>
      <p:ext uri="{BB962C8B-B14F-4D97-AF65-F5344CB8AC3E}">
        <p14:creationId xmlns:p14="http://schemas.microsoft.com/office/powerpoint/2010/main" val="15918817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Pregnant woman 85 </a:t>
            </a:r>
            <a:r>
              <a:rPr lang="en-US" dirty="0" err="1"/>
              <a:t>yo</a:t>
            </a:r>
            <a:r>
              <a:rPr lang="en-US" dirty="0"/>
              <a:t> female with COPD and sleep disorder on opioids x 8 years for pain</a:t>
            </a:r>
          </a:p>
          <a:p>
            <a:endParaRPr lang="en-US" dirty="0"/>
          </a:p>
          <a:p>
            <a:pPr marL="0" indent="0">
              <a:buNone/>
            </a:pPr>
            <a:r>
              <a:rPr lang="en-US" dirty="0"/>
              <a:t>Chronic low back pain</a:t>
            </a:r>
          </a:p>
          <a:p>
            <a:pPr marL="0" indent="0">
              <a:buNone/>
            </a:pPr>
            <a:endParaRPr lang="en-US" dirty="0"/>
          </a:p>
          <a:p>
            <a:pPr marL="0" indent="0">
              <a:buNone/>
            </a:pPr>
            <a:r>
              <a:rPr lang="en-US" dirty="0"/>
              <a:t>Remote lumbar reconstructions and L4-5 fusion</a:t>
            </a:r>
          </a:p>
          <a:p>
            <a:pPr marL="0" indent="0">
              <a:buNone/>
            </a:pPr>
            <a:endParaRPr lang="en-US" dirty="0"/>
          </a:p>
          <a:p>
            <a:pPr marL="0" indent="0">
              <a:buNone/>
            </a:pPr>
            <a:r>
              <a:rPr lang="en-US" dirty="0"/>
              <a:t>On morphine SR 15mg bid + oxycodone 10mg q 4h </a:t>
            </a:r>
            <a:r>
              <a:rPr lang="en-US" dirty="0" err="1"/>
              <a:t>po</a:t>
            </a:r>
            <a:r>
              <a:rPr lang="en-US" dirty="0"/>
              <a:t> (MME = 120 mg)</a:t>
            </a:r>
          </a:p>
          <a:p>
            <a:pPr marL="0" indent="0">
              <a:buNone/>
            </a:pPr>
            <a:endParaRPr lang="en-US" dirty="0"/>
          </a:p>
          <a:p>
            <a:pPr marL="0" indent="0">
              <a:buNone/>
            </a:pPr>
            <a:r>
              <a:rPr lang="en-US" dirty="0"/>
              <a:t>Pain fluctuates and causes significant distress each day</a:t>
            </a:r>
          </a:p>
          <a:p>
            <a:pPr marL="0" indent="0">
              <a:buNone/>
            </a:pPr>
            <a:endParaRPr lang="en-US" dirty="0"/>
          </a:p>
          <a:p>
            <a:pPr marL="0" indent="0">
              <a:buNone/>
            </a:pPr>
            <a:r>
              <a:rPr lang="en-US" dirty="0"/>
              <a:t>Nighttime awakenings due to pain</a:t>
            </a:r>
          </a:p>
          <a:p>
            <a:pPr marL="0" lvl="0" indent="0" rtl="0">
              <a:spcBef>
                <a:spcPts val="0"/>
              </a:spcBef>
              <a:spcAft>
                <a:spcPts val="0"/>
              </a:spcAft>
              <a:buNone/>
            </a:pPr>
            <a:endParaRPr dirty="0"/>
          </a:p>
        </p:txBody>
      </p:sp>
    </p:spTree>
    <p:extLst>
      <p:ext uri="{BB962C8B-B14F-4D97-AF65-F5344CB8AC3E}">
        <p14:creationId xmlns:p14="http://schemas.microsoft.com/office/powerpoint/2010/main" val="14469094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44C2B3-9D65-48FA-884F-6FDDA80293C9}" type="slidenum">
              <a:rPr lang="en-US" smtClean="0"/>
              <a:t>34</a:t>
            </a:fld>
            <a:endParaRPr lang="en-US"/>
          </a:p>
        </p:txBody>
      </p:sp>
    </p:spTree>
    <p:extLst>
      <p:ext uri="{BB962C8B-B14F-4D97-AF65-F5344CB8AC3E}">
        <p14:creationId xmlns:p14="http://schemas.microsoft.com/office/powerpoint/2010/main" val="1129880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NOTES:</a:t>
            </a:r>
          </a:p>
          <a:p>
            <a:r>
              <a:rPr lang="en-US" sz="1200" kern="1200" dirty="0">
                <a:solidFill>
                  <a:schemeClr val="tx1"/>
                </a:solidFill>
                <a:effectLst/>
                <a:latin typeface="+mn-lt"/>
                <a:ea typeface="+mn-ea"/>
                <a:cs typeface="+mn-cs"/>
              </a:rPr>
              <a:t>choose of 5mcg vs 20mcg due to age? In part, due to age, but it could also be due to comorbidities or pain or anxiety</a:t>
            </a:r>
            <a:endParaRPr lang="en-US" dirty="0"/>
          </a:p>
          <a:p>
            <a:endParaRPr lang="en-US" dirty="0"/>
          </a:p>
        </p:txBody>
      </p:sp>
      <p:sp>
        <p:nvSpPr>
          <p:cNvPr id="4" name="Slide Number Placeholder 3"/>
          <p:cNvSpPr>
            <a:spLocks noGrp="1"/>
          </p:cNvSpPr>
          <p:nvPr>
            <p:ph type="sldNum" sz="quarter" idx="10"/>
          </p:nvPr>
        </p:nvSpPr>
        <p:spPr/>
        <p:txBody>
          <a:bodyPr/>
          <a:lstStyle/>
          <a:p>
            <a:fld id="{66614158-F669-4998-88EC-DC18917EE5E1}" type="slidenum">
              <a:rPr lang="en-US" smtClean="0"/>
              <a:t>35</a:t>
            </a:fld>
            <a:endParaRPr lang="en-US"/>
          </a:p>
        </p:txBody>
      </p:sp>
    </p:spTree>
    <p:extLst>
      <p:ext uri="{BB962C8B-B14F-4D97-AF65-F5344CB8AC3E}">
        <p14:creationId xmlns:p14="http://schemas.microsoft.com/office/powerpoint/2010/main" val="37566786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NOTES:</a:t>
            </a:r>
          </a:p>
          <a:p>
            <a:r>
              <a:rPr lang="en-US" sz="1200" kern="1200" dirty="0">
                <a:solidFill>
                  <a:schemeClr val="tx1"/>
                </a:solidFill>
                <a:effectLst/>
                <a:latin typeface="+mn-lt"/>
                <a:ea typeface="+mn-ea"/>
                <a:cs typeface="+mn-cs"/>
              </a:rPr>
              <a:t>does pain symptoms help determine timing of transition, or is this mentioned for ??  Absence or reduction of pain is a good indication that the patient is tolerating the transition and it is going at the right pace</a:t>
            </a:r>
            <a:endParaRPr lang="en-US" dirty="0"/>
          </a:p>
          <a:p>
            <a:endParaRPr lang="en-US" dirty="0"/>
          </a:p>
        </p:txBody>
      </p:sp>
      <p:sp>
        <p:nvSpPr>
          <p:cNvPr id="4" name="Slide Number Placeholder 3"/>
          <p:cNvSpPr>
            <a:spLocks noGrp="1"/>
          </p:cNvSpPr>
          <p:nvPr>
            <p:ph type="sldNum" sz="quarter" idx="10"/>
          </p:nvPr>
        </p:nvSpPr>
        <p:spPr/>
        <p:txBody>
          <a:bodyPr/>
          <a:lstStyle/>
          <a:p>
            <a:fld id="{66614158-F669-4998-88EC-DC18917EE5E1}" type="slidenum">
              <a:rPr lang="en-US" smtClean="0"/>
              <a:t>36</a:t>
            </a:fld>
            <a:endParaRPr lang="en-US"/>
          </a:p>
        </p:txBody>
      </p:sp>
    </p:spTree>
    <p:extLst>
      <p:ext uri="{BB962C8B-B14F-4D97-AF65-F5344CB8AC3E}">
        <p14:creationId xmlns:p14="http://schemas.microsoft.com/office/powerpoint/2010/main" val="4196412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872800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NOTES: discuss </a:t>
            </a:r>
            <a:r>
              <a:rPr lang="en-US" sz="1200" kern="1200" dirty="0">
                <a:solidFill>
                  <a:schemeClr val="tx1"/>
                </a:solidFill>
                <a:effectLst/>
                <a:latin typeface="+mn-lt"/>
                <a:ea typeface="+mn-ea"/>
                <a:cs typeface="+mn-cs"/>
              </a:rPr>
              <a:t>better relative absorption of the troche compared to </a:t>
            </a:r>
            <a:r>
              <a:rPr lang="en-US" sz="1200" kern="1200" dirty="0" err="1">
                <a:solidFill>
                  <a:schemeClr val="tx1"/>
                </a:solidFill>
                <a:effectLst/>
                <a:latin typeface="+mn-lt"/>
                <a:ea typeface="+mn-ea"/>
                <a:cs typeface="+mn-cs"/>
              </a:rPr>
              <a:t>bup</a:t>
            </a:r>
            <a:r>
              <a:rPr lang="en-US" sz="1200" kern="1200" dirty="0">
                <a:solidFill>
                  <a:schemeClr val="tx1"/>
                </a:solidFill>
                <a:effectLst/>
                <a:latin typeface="+mn-lt"/>
                <a:ea typeface="+mn-ea"/>
                <a:cs typeface="+mn-cs"/>
              </a:rPr>
              <a:t> pills and compare transdermal absorption</a:t>
            </a:r>
            <a:endParaRPr lang="en-US" dirty="0"/>
          </a:p>
          <a:p>
            <a:r>
              <a:rPr lang="en-US" sz="1200" b="0" i="0" kern="1200" dirty="0">
                <a:solidFill>
                  <a:schemeClr val="tx1"/>
                </a:solidFill>
                <a:effectLst/>
                <a:latin typeface="+mn-lt"/>
                <a:ea typeface="+mn-ea"/>
                <a:cs typeface="+mn-cs"/>
              </a:rPr>
              <a:t>troche</a:t>
            </a:r>
            <a:endParaRPr lang="en-US" dirty="0"/>
          </a:p>
        </p:txBody>
      </p:sp>
      <p:sp>
        <p:nvSpPr>
          <p:cNvPr id="4" name="Slide Number Placeholder 3"/>
          <p:cNvSpPr>
            <a:spLocks noGrp="1"/>
          </p:cNvSpPr>
          <p:nvPr>
            <p:ph type="sldNum" sz="quarter" idx="10"/>
          </p:nvPr>
        </p:nvSpPr>
        <p:spPr/>
        <p:txBody>
          <a:bodyPr/>
          <a:lstStyle/>
          <a:p>
            <a:fld id="{66614158-F669-4998-88EC-DC18917EE5E1}" type="slidenum">
              <a:rPr lang="en-US" smtClean="0"/>
              <a:t>37</a:t>
            </a:fld>
            <a:endParaRPr lang="en-US"/>
          </a:p>
        </p:txBody>
      </p:sp>
    </p:spTree>
    <p:extLst>
      <p:ext uri="{BB962C8B-B14F-4D97-AF65-F5344CB8AC3E}">
        <p14:creationId xmlns:p14="http://schemas.microsoft.com/office/powerpoint/2010/main" val="11027473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Are there signs/symptoms that help guide the timing of transition of each daily step? The absence of withdrawal and the gradual reduction of pain is what is ideal - however some patients need to tolerate these symptoms more than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6614158-F669-4998-88EC-DC18917EE5E1}" type="slidenum">
              <a:rPr lang="en-US" smtClean="0"/>
              <a:t>38</a:t>
            </a:fld>
            <a:endParaRPr lang="en-US"/>
          </a:p>
        </p:txBody>
      </p:sp>
    </p:spTree>
    <p:extLst>
      <p:ext uri="{BB962C8B-B14F-4D97-AF65-F5344CB8AC3E}">
        <p14:creationId xmlns:p14="http://schemas.microsoft.com/office/powerpoint/2010/main" val="24521014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9056590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195890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612959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23770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hape 415"/>
          <p:cNvSpPr>
            <a:spLocks noGrp="1" noRot="1" noChangeAspect="1"/>
          </p:cNvSpPr>
          <p:nvPr>
            <p:ph type="sldImg"/>
          </p:nvPr>
        </p:nvSpPr>
        <p:spPr>
          <a:xfrm>
            <a:off x="381000" y="685800"/>
            <a:ext cx="6096000" cy="3429000"/>
          </a:xfrm>
          <a:prstGeom prst="rect">
            <a:avLst/>
          </a:prstGeom>
        </p:spPr>
        <p:txBody>
          <a:bodyPr/>
          <a:lstStyle/>
          <a:p>
            <a:endParaRPr/>
          </a:p>
        </p:txBody>
      </p:sp>
      <p:sp>
        <p:nvSpPr>
          <p:cNvPr id="416" name="Shape 416"/>
          <p:cNvSpPr>
            <a:spLocks noGrp="1"/>
          </p:cNvSpPr>
          <p:nvPr>
            <p:ph type="body" sz="quarter" idx="1"/>
          </p:nvPr>
        </p:nvSpPr>
        <p:spPr>
          <a:prstGeom prst="rect">
            <a:avLst/>
          </a:prstGeom>
        </p:spPr>
        <p:txBody>
          <a:bodyPr/>
          <a:lstStyle/>
          <a:p>
            <a:r>
              <a:rPr dirty="0"/>
              <a:t>So what’s happening with Alex. Basically as soon as you start to take an opioid you have short-term analgesic effects that are mediated through the mu opioid system this produces pain relief relaxation and euphoria.  At the same time </a:t>
            </a:r>
            <a:r>
              <a:rPr dirty="0" err="1"/>
              <a:t>dynorphin</a:t>
            </a:r>
            <a:r>
              <a:rPr dirty="0"/>
              <a:t> is released activating microglia promoting the release of neural excitatory inflammatory cytokines and stimulating Opioid receptors— these events promote enhanced pain sensitivity, descending amplification of pain; producing a long-lasting </a:t>
            </a:r>
            <a:r>
              <a:rPr dirty="0" err="1"/>
              <a:t>hyperalgesic</a:t>
            </a:r>
            <a:r>
              <a:rPr dirty="0"/>
              <a:t> state.</a:t>
            </a:r>
          </a:p>
        </p:txBody>
      </p:sp>
    </p:spTree>
    <p:extLst>
      <p:ext uri="{BB962C8B-B14F-4D97-AF65-F5344CB8AC3E}">
        <p14:creationId xmlns:p14="http://schemas.microsoft.com/office/powerpoint/2010/main" val="1138265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Shape 420"/>
          <p:cNvSpPr>
            <a:spLocks noGrp="1" noRot="1" noChangeAspect="1"/>
          </p:cNvSpPr>
          <p:nvPr>
            <p:ph type="sldImg"/>
          </p:nvPr>
        </p:nvSpPr>
        <p:spPr>
          <a:xfrm>
            <a:off x="381000" y="685800"/>
            <a:ext cx="6096000" cy="3429000"/>
          </a:xfrm>
          <a:prstGeom prst="rect">
            <a:avLst/>
          </a:prstGeom>
        </p:spPr>
        <p:txBody>
          <a:bodyPr/>
          <a:lstStyle/>
          <a:p>
            <a:endParaRPr/>
          </a:p>
        </p:txBody>
      </p:sp>
      <p:sp>
        <p:nvSpPr>
          <p:cNvPr id="421" name="Shape 421"/>
          <p:cNvSpPr>
            <a:spLocks noGrp="1"/>
          </p:cNvSpPr>
          <p:nvPr>
            <p:ph type="body" sz="quarter" idx="1"/>
          </p:nvPr>
        </p:nvSpPr>
        <p:spPr>
          <a:prstGeom prst="rect">
            <a:avLst/>
          </a:prstGeom>
        </p:spPr>
        <p:txBody>
          <a:bodyPr/>
          <a:lstStyle/>
          <a:p>
            <a:r>
              <a:rPr dirty="0"/>
              <a:t>From the standpoint of the patient. What you see is short-term peaks of analgesia relaxation euphoria, as the counterbalancing hyperalgesia increases the duration of benefit from the mu </a:t>
            </a:r>
            <a:r>
              <a:rPr dirty="0" err="1"/>
              <a:t>agonism</a:t>
            </a:r>
            <a:r>
              <a:rPr dirty="0"/>
              <a:t> decreases. In addition the patient developed tolerance to the mu </a:t>
            </a:r>
            <a:r>
              <a:rPr dirty="0" err="1"/>
              <a:t>agonism</a:t>
            </a:r>
            <a:r>
              <a:rPr dirty="0"/>
              <a:t>.  This leads to the paradox of escalating doses resulting in worsening overall pain. Unfortunately the tolerance to the analgesic effects tends to develop more strongly than the tolerance to respiratory depression.  This results in patients being stuck chasing very short-term moments of relief from unrelenting pain with doses extremely close to the threshold for critical respiratory depression.  This is the fundamental pathway for opioid overdose and death.</a:t>
            </a:r>
          </a:p>
        </p:txBody>
      </p:sp>
    </p:spTree>
    <p:extLst>
      <p:ext uri="{BB962C8B-B14F-4D97-AF65-F5344CB8AC3E}">
        <p14:creationId xmlns:p14="http://schemas.microsoft.com/office/powerpoint/2010/main" val="2801632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Shape 372"/>
          <p:cNvSpPr>
            <a:spLocks noGrp="1" noRot="1" noChangeAspect="1"/>
          </p:cNvSpPr>
          <p:nvPr>
            <p:ph type="sldImg"/>
          </p:nvPr>
        </p:nvSpPr>
        <p:spPr>
          <a:xfrm>
            <a:off x="381000" y="685800"/>
            <a:ext cx="6096000" cy="3429000"/>
          </a:xfrm>
          <a:prstGeom prst="rect">
            <a:avLst/>
          </a:prstGeom>
        </p:spPr>
        <p:txBody>
          <a:bodyPr/>
          <a:lstStyle/>
          <a:p>
            <a:endParaRPr/>
          </a:p>
        </p:txBody>
      </p:sp>
      <p:sp>
        <p:nvSpPr>
          <p:cNvPr id="373" name="Shape 373"/>
          <p:cNvSpPr>
            <a:spLocks noGrp="1"/>
          </p:cNvSpPr>
          <p:nvPr>
            <p:ph type="body" sz="quarter" idx="1"/>
          </p:nvPr>
        </p:nvSpPr>
        <p:spPr>
          <a:prstGeom prst="rect">
            <a:avLst/>
          </a:prstGeom>
        </p:spPr>
        <p:txBody>
          <a:bodyPr/>
          <a:lstStyle/>
          <a:p>
            <a:r>
              <a:t>The rate of long-term use was relatively low (6.0% on opioids 1 year later) for persons with at least 1 day of opioid therapy, but increased to 13.5% for persons whose first episode of use was for ≥8 days and to 29.9% when the first episode of use was for ≥31 days.</a:t>
            </a:r>
          </a:p>
        </p:txBody>
      </p:sp>
    </p:spTree>
    <p:extLst>
      <p:ext uri="{BB962C8B-B14F-4D97-AF65-F5344CB8AC3E}">
        <p14:creationId xmlns:p14="http://schemas.microsoft.com/office/powerpoint/2010/main" val="2652171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66" name="Slide Number"/>
          <p:cNvSpPr txBox="1">
            <a:spLocks noGrp="1"/>
          </p:cNvSpPr>
          <p:nvPr>
            <p:ph type="sldNum" sz="quarter" idx="2"/>
          </p:nvPr>
        </p:nvSpPr>
        <p:spPr>
          <a:xfrm>
            <a:off x="8427510" y="4806270"/>
            <a:ext cx="259291" cy="195829"/>
          </a:xfrm>
          <a:prstGeom prst="rect">
            <a:avLst/>
          </a:prstGeom>
        </p:spPr>
        <p:txBody>
          <a:bodyPr lIns="65023" tIns="65023" rIns="65023" bIns="65023" anchor="ctr"/>
          <a:lstStyle>
            <a:lvl1pPr algn="r" defTabSz="342872">
              <a:defRPr sz="844">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320022282"/>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E2A2A-DECD-419A-89E4-F5625EA5D30C}"/>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EF9C21-0276-4CDB-897D-090EBD60435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0E6E7866-F96F-4D25-A672-F80AC981C011}"/>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9F6797-FE6D-4E73-8AC5-B6560FF0C27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5BD8EA9-5178-449C-ADA1-80C0209205BC}"/>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6DB999-D435-4A6C-A5BE-AC1D0C57DB57}"/>
              </a:ext>
            </a:extLst>
          </p:cNvPr>
          <p:cNvSpPr>
            <a:spLocks noGrp="1"/>
          </p:cNvSpPr>
          <p:nvPr>
            <p:ph type="dt" sz="half" idx="10"/>
          </p:nvPr>
        </p:nvSpPr>
        <p:spPr/>
        <p:txBody>
          <a:bodyPr/>
          <a:lstStyle/>
          <a:p>
            <a:fld id="{F1F87120-CEB7-42B8-AB1C-2BFB64122CF1}" type="datetimeFigureOut">
              <a:rPr lang="en-US" smtClean="0"/>
              <a:t>10/3/2018</a:t>
            </a:fld>
            <a:endParaRPr lang="en-US"/>
          </a:p>
        </p:txBody>
      </p:sp>
      <p:sp>
        <p:nvSpPr>
          <p:cNvPr id="8" name="Footer Placeholder 7">
            <a:extLst>
              <a:ext uri="{FF2B5EF4-FFF2-40B4-BE49-F238E27FC236}">
                <a16:creationId xmlns:a16="http://schemas.microsoft.com/office/drawing/2014/main" id="{2009C321-BD71-4EFF-92F3-125D5D4518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B4B36E-73EA-4C9B-95C4-3E39F521A53D}"/>
              </a:ext>
            </a:extLst>
          </p:cNvPr>
          <p:cNvSpPr>
            <a:spLocks noGrp="1"/>
          </p:cNvSpPr>
          <p:nvPr>
            <p:ph type="sldNum" sz="quarter" idx="12"/>
          </p:nvPr>
        </p:nvSpPr>
        <p:spPr/>
        <p:txBody>
          <a:bodyPr/>
          <a:lstStyle/>
          <a:p>
            <a:fld id="{15FBE360-9A2D-492A-A5F0-703B87638C91}" type="slidenum">
              <a:rPr lang="en-US" smtClean="0"/>
              <a:t>‹#›</a:t>
            </a:fld>
            <a:endParaRPr lang="en-US"/>
          </a:p>
        </p:txBody>
      </p:sp>
    </p:spTree>
    <p:extLst>
      <p:ext uri="{BB962C8B-B14F-4D97-AF65-F5344CB8AC3E}">
        <p14:creationId xmlns:p14="http://schemas.microsoft.com/office/powerpoint/2010/main" val="2151757170"/>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Shape 4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8.png"/><Relationship Id="rId7" Type="http://schemas.openxmlformats.org/officeDocument/2006/relationships/diagramColors" Target="../diagrams/colors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35.jpg"/><Relationship Id="rId4" Type="http://schemas.openxmlformats.org/officeDocument/2006/relationships/image" Target="../media/image34.gi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mailto:Andrew.a.herring@gmail.com" TargetMode="External"/><Relationship Id="rId7"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hyperlink" Target="mailto:Kathy.vo@ucsf.edu" TargetMode="External"/><Relationship Id="rId4" Type="http://schemas.openxmlformats.org/officeDocument/2006/relationships/hyperlink" Target="mailto:Hannah.Snyder@ucsf.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sz="3200" b="1" dirty="0"/>
              <a:t>The Practice of Treating Patients with Pain and Opioid Use Disorders</a:t>
            </a:r>
            <a:br>
              <a:rPr lang="en-US" sz="3200" b="1" dirty="0"/>
            </a:br>
            <a:endParaRPr lang="en-US" sz="3200" dirty="0"/>
          </a:p>
        </p:txBody>
      </p:sp>
      <p:sp>
        <p:nvSpPr>
          <p:cNvPr id="4" name="Rectangle 3">
            <a:extLst>
              <a:ext uri="{FF2B5EF4-FFF2-40B4-BE49-F238E27FC236}">
                <a16:creationId xmlns:a16="http://schemas.microsoft.com/office/drawing/2014/main" id="{3AB9768B-84A4-9C40-92C1-F34A1FBDB20C}"/>
              </a:ext>
            </a:extLst>
          </p:cNvPr>
          <p:cNvSpPr/>
          <p:nvPr/>
        </p:nvSpPr>
        <p:spPr>
          <a:xfrm>
            <a:off x="2286000" y="2310140"/>
            <a:ext cx="4572000" cy="523220"/>
          </a:xfrm>
          <a:prstGeom prst="rect">
            <a:avLst/>
          </a:prstGeom>
        </p:spPr>
        <p:txBody>
          <a:bodyPr>
            <a:spAutoFit/>
          </a:bodyPr>
          <a:lstStyle/>
          <a:p>
            <a:pPr algn="ctr"/>
            <a:r>
              <a:rPr lang="en-US" b="1" dirty="0"/>
              <a:t>Oakland, CA</a:t>
            </a:r>
          </a:p>
          <a:p>
            <a:pPr algn="ctr"/>
            <a:r>
              <a:rPr lang="en-US" b="1" dirty="0"/>
              <a:t>September 18</a:t>
            </a:r>
            <a:r>
              <a:rPr lang="en-US" b="1" baseline="30000" dirty="0"/>
              <a:t>th</a:t>
            </a:r>
            <a:r>
              <a:rPr lang="en-US" b="1" dirty="0"/>
              <a:t>, 2018</a:t>
            </a:r>
          </a:p>
        </p:txBody>
      </p:sp>
      <p:sp>
        <p:nvSpPr>
          <p:cNvPr id="2" name="Rectangle 1">
            <a:extLst>
              <a:ext uri="{FF2B5EF4-FFF2-40B4-BE49-F238E27FC236}">
                <a16:creationId xmlns:a16="http://schemas.microsoft.com/office/drawing/2014/main" id="{39377EDD-11AC-8C45-8729-AAC5845410DD}"/>
              </a:ext>
            </a:extLst>
          </p:cNvPr>
          <p:cNvSpPr/>
          <p:nvPr/>
        </p:nvSpPr>
        <p:spPr>
          <a:xfrm>
            <a:off x="4323799" y="3538276"/>
            <a:ext cx="4572000" cy="1386149"/>
          </a:xfrm>
          <a:prstGeom prst="rect">
            <a:avLst/>
          </a:prstGeom>
        </p:spPr>
        <p:txBody>
          <a:bodyPr>
            <a:spAutoFit/>
          </a:bodyPr>
          <a:lstStyle/>
          <a:p>
            <a:pPr lvl="0">
              <a:lnSpc>
                <a:spcPct val="115000"/>
              </a:lnSpc>
              <a:spcBef>
                <a:spcPts val="1200"/>
              </a:spcBef>
            </a:pPr>
            <a:r>
              <a:rPr lang="en-US" sz="1100" b="1" dirty="0"/>
              <a:t>Andrew A Herring, MD</a:t>
            </a:r>
          </a:p>
          <a:p>
            <a:pPr lvl="0">
              <a:lnSpc>
                <a:spcPct val="115000"/>
              </a:lnSpc>
            </a:pPr>
            <a:endParaRPr lang="en-US" sz="1050" b="1" dirty="0"/>
          </a:p>
          <a:p>
            <a:pPr lvl="0">
              <a:lnSpc>
                <a:spcPct val="115000"/>
              </a:lnSpc>
            </a:pPr>
            <a:r>
              <a:rPr lang="en-US" sz="1050" b="1" dirty="0"/>
              <a:t>Associate Research Director, Department of Emergency Medicine</a:t>
            </a:r>
          </a:p>
          <a:p>
            <a:pPr lvl="0">
              <a:lnSpc>
                <a:spcPct val="115000"/>
              </a:lnSpc>
            </a:pPr>
            <a:r>
              <a:rPr lang="en-US" sz="1050" b="1" dirty="0"/>
              <a:t>Medical Director Substance Use Disorder Program</a:t>
            </a:r>
          </a:p>
          <a:p>
            <a:pPr lvl="0">
              <a:lnSpc>
                <a:spcPct val="115000"/>
              </a:lnSpc>
            </a:pPr>
            <a:r>
              <a:rPr lang="en-US" sz="1050" b="1" dirty="0"/>
              <a:t>Attending Interdisciplinary Pain Program</a:t>
            </a:r>
          </a:p>
          <a:p>
            <a:pPr lvl="0">
              <a:lnSpc>
                <a:spcPct val="115000"/>
              </a:lnSpc>
            </a:pPr>
            <a:r>
              <a:rPr lang="en-US" sz="1050" b="1" dirty="0"/>
              <a:t>Highland Hospital—Alameda Health System </a:t>
            </a:r>
          </a:p>
          <a:p>
            <a:pPr lvl="0">
              <a:lnSpc>
                <a:spcPct val="115000"/>
              </a:lnSpc>
            </a:pPr>
            <a:r>
              <a:rPr lang="en-US" sz="1050" b="1" dirty="0"/>
              <a:t>Assistant Clinical Professor of Emergency Medicine, UCSF</a:t>
            </a:r>
            <a:endParaRPr lang="en-US" sz="1050" dirty="0"/>
          </a:p>
        </p:txBody>
      </p:sp>
      <p:pic>
        <p:nvPicPr>
          <p:cNvPr id="54" name="Shape 54" descr="ED-BRIDGE Logo with tag line &quot;Emergency Buprenorphine Treatment&quot;"/>
          <p:cNvPicPr preferRelativeResize="0"/>
          <p:nvPr/>
        </p:nvPicPr>
        <p:blipFill rotWithShape="1">
          <a:blip r:embed="rId3">
            <a:alphaModFix/>
          </a:blip>
          <a:srcRect t="15966"/>
          <a:stretch/>
        </p:blipFill>
        <p:spPr>
          <a:xfrm>
            <a:off x="68075" y="2898084"/>
            <a:ext cx="2798901" cy="1718533"/>
          </a:xfrm>
          <a:prstGeom prst="rect">
            <a:avLst/>
          </a:prstGeom>
          <a:noFill/>
          <a:ln>
            <a:noFill/>
          </a:ln>
        </p:spPr>
      </p:pic>
      <p:pic>
        <p:nvPicPr>
          <p:cNvPr id="55" name="Shape 55" descr="Highland Emergency logos &quot;Department of Emergency Medicine Alameda Health System - Highland Hospital.  Logos are three circles - a pulse, a globe and a tree. "/>
          <p:cNvPicPr preferRelativeResize="0"/>
          <p:nvPr/>
        </p:nvPicPr>
        <p:blipFill>
          <a:blip r:embed="rId4">
            <a:alphaModFix/>
          </a:blip>
          <a:stretch>
            <a:fillRect/>
          </a:stretch>
        </p:blipFill>
        <p:spPr>
          <a:xfrm>
            <a:off x="68075" y="4528925"/>
            <a:ext cx="4073873" cy="6145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585" y="136375"/>
            <a:ext cx="8632275" cy="860500"/>
          </a:xfrm>
        </p:spPr>
        <p:txBody>
          <a:bodyPr/>
          <a:lstStyle/>
          <a:p>
            <a:r>
              <a:rPr lang="en-US" sz="4000" b="1" dirty="0"/>
              <a:t>Opioid induced pain (part 2)</a:t>
            </a:r>
            <a:br>
              <a:rPr lang="en-US" sz="4000" b="1" dirty="0"/>
            </a:br>
            <a:endParaRPr lang="en-US" sz="4000" b="1" dirty="0"/>
          </a:p>
        </p:txBody>
      </p:sp>
      <p:pic>
        <p:nvPicPr>
          <p:cNvPr id="418" name="pasted-image.tiff" descr="Diagram of Mu opioid analgesic peaks (feeling good) vs Unmasked hyperalgesic state (in crisis)&#10;&#10;Speaker notes: From the standpoint of the patient. What you see is short-term peaks of analgesia relaxation euphoria, as the counterbalancing hyperalgesia increases the duration of benefit from the mu agonism decreases. In addition the patient developed tolerance to the mu agonism.  This leads to the paradox of escalating doses resulting in worsening overall pain. Unfortunately the tolerance to the analgesic effects tends to develop more strongly than the tolerance to respiratory depression.  This results in patients being stuck chasing very short-term moments of relief from unrelenting pain with doses extremely close to the threshold for critical respiratory depression.  This is the fundamental pathway for opioid overdose and death.&#10;"/>
          <p:cNvPicPr>
            <a:picLocks noChangeAspect="1"/>
          </p:cNvPicPr>
          <p:nvPr/>
        </p:nvPicPr>
        <p:blipFill>
          <a:blip r:embed="rId3">
            <a:extLst/>
          </a:blip>
          <a:srcRect t="5958" b="36271"/>
          <a:stretch>
            <a:fillRect/>
          </a:stretch>
        </p:blipFill>
        <p:spPr>
          <a:xfrm>
            <a:off x="1106573" y="1187267"/>
            <a:ext cx="7202301" cy="3103930"/>
          </a:xfrm>
          <a:prstGeom prst="rect">
            <a:avLst/>
          </a:prstGeom>
          <a:ln w="12700">
            <a:miter lim="400000"/>
          </a:ln>
        </p:spPr>
      </p:pic>
    </p:spTree>
    <p:extLst>
      <p:ext uri="{BB962C8B-B14F-4D97-AF65-F5344CB8AC3E}">
        <p14:creationId xmlns:p14="http://schemas.microsoft.com/office/powerpoint/2010/main" val="1245463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Analgesics</a:t>
            </a:r>
            <a:endParaRPr lang="en-US" dirty="0"/>
          </a:p>
        </p:txBody>
      </p:sp>
      <p:pic>
        <p:nvPicPr>
          <p:cNvPr id="423" name="Screen Shot 2017-01-30 at 8.18.52 PM.png" descr="Diagram of Algesics by site of action&#10;&#10;Brain (perception and modulation): opioids, NSAIDS, Ketamine (NMDA antagonist), TCAs, Gabapentinoids, Benzodiazepins&#10;&#10;Spinal cord (transmission):&#10;opioids, neuraxial local anesthetics (epidural or spinal), ketamine, alpha-agonist (clonidine)&#10;(descending modulation)&#10;TCA, opioid, alpha-agonists&#10;&#10;Peripheral nerve (transmission):&#10;nerve block with local anesthetic, ketamine, alpha-agonist (clonidine), TCAs, opioids&#10;&#10;Tissue (transduction):&#10;local anesthetic infiltration, opioids, NSAIDs, corticosteroid, cooling, immobilization, elevation&#10;&#10;Also show is a diagram of the cortex, dorsal horn and dorsal root ganglion, and peripheral nerve.&#10;&#10;Pathway shown: &#10;hypothalamic hormone release &gt; neuroendocrine systemic catabolic and inflammatory response &gt; metabolic stress response&#10;"/>
          <p:cNvPicPr>
            <a:picLocks noChangeAspect="1"/>
          </p:cNvPicPr>
          <p:nvPr/>
        </p:nvPicPr>
        <p:blipFill>
          <a:blip r:embed="rId2">
            <a:extLst/>
          </a:blip>
          <a:stretch>
            <a:fillRect/>
          </a:stretch>
        </p:blipFill>
        <p:spPr>
          <a:xfrm>
            <a:off x="2003311" y="0"/>
            <a:ext cx="5516546" cy="5143501"/>
          </a:xfrm>
          <a:prstGeom prst="rect">
            <a:avLst/>
          </a:prstGeom>
          <a:ln w="12700">
            <a:miter lim="400000"/>
          </a:ln>
        </p:spPr>
      </p:pic>
    </p:spTree>
    <p:extLst>
      <p:ext uri="{BB962C8B-B14F-4D97-AF65-F5344CB8AC3E}">
        <p14:creationId xmlns:p14="http://schemas.microsoft.com/office/powerpoint/2010/main" val="956386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smtClean="0"/>
              <a:t>Opioid-Prescribing Patterns</a:t>
            </a:r>
            <a:endParaRPr lang="en-US" dirty="0"/>
          </a:p>
        </p:txBody>
      </p:sp>
      <p:sp>
        <p:nvSpPr>
          <p:cNvPr id="366" name="“even one opioid prescription to a naive patient can be associated with long-term use.”…"/>
          <p:cNvSpPr txBox="1"/>
          <p:nvPr/>
        </p:nvSpPr>
        <p:spPr>
          <a:xfrm>
            <a:off x="808667" y="1783248"/>
            <a:ext cx="6324975" cy="3170339"/>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spAutoFit/>
          </a:bodyPr>
          <a:lstStyle/>
          <a:p>
            <a:pPr defTabSz="241082">
              <a:defRPr sz="6400" b="1" i="1">
                <a:solidFill>
                  <a:srgbClr val="313436"/>
                </a:solidFill>
                <a:latin typeface="+mn-lt"/>
                <a:ea typeface="+mn-ea"/>
                <a:cs typeface="+mn-cs"/>
                <a:sym typeface="Helvetica"/>
              </a:defRPr>
            </a:pPr>
            <a:r>
              <a:rPr sz="3375" dirty="0">
                <a:solidFill>
                  <a:srgbClr val="0070C0"/>
                </a:solidFill>
              </a:rPr>
              <a:t>“even one opioid prescription to a naive patient can be associated with long-term use.”</a:t>
            </a:r>
          </a:p>
          <a:p>
            <a:pPr defTabSz="241082">
              <a:defRPr sz="6400" b="1" i="1">
                <a:solidFill>
                  <a:srgbClr val="313436"/>
                </a:solidFill>
                <a:latin typeface="+mn-lt"/>
                <a:ea typeface="+mn-ea"/>
                <a:cs typeface="+mn-cs"/>
                <a:sym typeface="Helvetica"/>
              </a:defRPr>
            </a:pPr>
            <a:endParaRPr sz="3375" dirty="0"/>
          </a:p>
          <a:p>
            <a:pPr defTabSz="241082">
              <a:defRPr sz="6400" b="1" i="1">
                <a:solidFill>
                  <a:srgbClr val="313436"/>
                </a:solidFill>
                <a:latin typeface="+mn-lt"/>
                <a:ea typeface="+mn-ea"/>
                <a:cs typeface="+mn-cs"/>
                <a:sym typeface="Helvetica"/>
              </a:defRPr>
            </a:pPr>
            <a:r>
              <a:rPr sz="3375" dirty="0" err="1"/>
              <a:t>Micheal</a:t>
            </a:r>
            <a:r>
              <a:rPr sz="3375" dirty="0"/>
              <a:t> Barnett</a:t>
            </a:r>
          </a:p>
        </p:txBody>
      </p:sp>
      <p:sp>
        <p:nvSpPr>
          <p:cNvPr id="2" name="TextBox 1">
            <a:extLst>
              <a:ext uri="{FF2B5EF4-FFF2-40B4-BE49-F238E27FC236}">
                <a16:creationId xmlns:a16="http://schemas.microsoft.com/office/drawing/2014/main" id="{3667B1D4-1E5D-124B-B5CD-AFB9620E08CB}"/>
              </a:ext>
            </a:extLst>
          </p:cNvPr>
          <p:cNvSpPr txBox="1"/>
          <p:nvPr/>
        </p:nvSpPr>
        <p:spPr>
          <a:xfrm>
            <a:off x="6341423" y="232698"/>
            <a:ext cx="2160949" cy="923330"/>
          </a:xfrm>
          <a:prstGeom prst="rect">
            <a:avLst/>
          </a:prstGeom>
          <a:noFill/>
        </p:spPr>
        <p:txBody>
          <a:bodyPr wrap="square" rtlCol="0">
            <a:spAutoFit/>
          </a:bodyPr>
          <a:lstStyle/>
          <a:p>
            <a:r>
              <a:rPr lang="en-US" b="1" dirty="0">
                <a:solidFill>
                  <a:srgbClr val="0070C0"/>
                </a:solidFill>
              </a:rPr>
              <a:t>Exposure</a:t>
            </a:r>
            <a:r>
              <a:rPr lang="en-US" b="1" dirty="0"/>
              <a:t> </a:t>
            </a:r>
            <a:r>
              <a:rPr lang="en-US" sz="4000" b="1" dirty="0"/>
              <a:t>matters</a:t>
            </a:r>
            <a:endParaRPr lang="en-US" b="1" dirty="0"/>
          </a:p>
        </p:txBody>
      </p:sp>
      <p:pic>
        <p:nvPicPr>
          <p:cNvPr id="367" name="pasted-image.pdf" descr="snippet from New England Journal of Medicine - Special Article: Opioid-Prescribing Patterns of Emergency Physicians and Risk of Long-Term Use"/>
          <p:cNvPicPr>
            <a:picLocks noChangeAspect="1"/>
          </p:cNvPicPr>
          <p:nvPr/>
        </p:nvPicPr>
        <p:blipFill>
          <a:blip r:embed="rId2">
            <a:extLst/>
          </a:blip>
          <a:srcRect b="21564"/>
          <a:stretch>
            <a:fillRect/>
          </a:stretch>
        </p:blipFill>
        <p:spPr>
          <a:xfrm>
            <a:off x="124782" y="-37280"/>
            <a:ext cx="3846373" cy="1416767"/>
          </a:xfrm>
          <a:prstGeom prst="rect">
            <a:avLst/>
          </a:prstGeom>
          <a:ln w="12700">
            <a:miter lim="400000"/>
          </a:ln>
        </p:spPr>
      </p:pic>
    </p:spTree>
    <p:extLst>
      <p:ext uri="{BB962C8B-B14F-4D97-AF65-F5344CB8AC3E}">
        <p14:creationId xmlns:p14="http://schemas.microsoft.com/office/powerpoint/2010/main" val="2700218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MMWR</a:t>
            </a:r>
            <a:endParaRPr lang="en-US" dirty="0"/>
          </a:p>
        </p:txBody>
      </p:sp>
      <p:pic>
        <p:nvPicPr>
          <p:cNvPr id="370" name="pasted-image.tiff" descr="line graph showing % Probability of continuing use by Day's supply of first opioid prescription ( 0-45 days)&#10;&#10;two lines show 1 year probability and 3 year probability&#10;&#10;Speaker notes:&#10;The rate of long-term use was relatively low (6.0% on opioids 1 year later) for persons with at least 1 day of opioid therapy, but increased to 13.5% for persons whose first episode of use was for ≥8 days and to 29.9% when the first episode of use was for ≥31 days.&#10;"/>
          <p:cNvPicPr>
            <a:picLocks noChangeAspect="1"/>
          </p:cNvPicPr>
          <p:nvPr/>
        </p:nvPicPr>
        <p:blipFill>
          <a:blip r:embed="rId3">
            <a:extLst/>
          </a:blip>
          <a:stretch>
            <a:fillRect/>
          </a:stretch>
        </p:blipFill>
        <p:spPr>
          <a:xfrm>
            <a:off x="1782770" y="1035553"/>
            <a:ext cx="5953507" cy="4125266"/>
          </a:xfrm>
          <a:prstGeom prst="rect">
            <a:avLst/>
          </a:prstGeom>
          <a:ln w="12700">
            <a:miter lim="400000"/>
          </a:ln>
        </p:spPr>
      </p:pic>
      <p:pic>
        <p:nvPicPr>
          <p:cNvPr id="371" name="Screen Shot 2017-05-31 at 6.39.39 PM.png" descr="Morbidity and Mortality Weekly Report screenshot: &quot;Characteristics of Initial Prescription Episodes and Likelihood of Long-Term Opioid Use - United States, 2006-2015"/>
          <p:cNvPicPr>
            <a:picLocks noChangeAspect="1"/>
          </p:cNvPicPr>
          <p:nvPr/>
        </p:nvPicPr>
        <p:blipFill>
          <a:blip r:embed="rId4">
            <a:extLst/>
          </a:blip>
          <a:stretch>
            <a:fillRect/>
          </a:stretch>
        </p:blipFill>
        <p:spPr>
          <a:xfrm>
            <a:off x="1143000" y="-35576"/>
            <a:ext cx="6858001" cy="1097743"/>
          </a:xfrm>
          <a:prstGeom prst="rect">
            <a:avLst/>
          </a:prstGeom>
          <a:ln w="12700">
            <a:miter lim="400000"/>
          </a:ln>
        </p:spPr>
      </p:pic>
    </p:spTree>
    <p:extLst>
      <p:ext uri="{BB962C8B-B14F-4D97-AF65-F5344CB8AC3E}">
        <p14:creationId xmlns:p14="http://schemas.microsoft.com/office/powerpoint/2010/main" val="3571030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5" name="Shape 75"/>
          <p:cNvSpPr txBox="1">
            <a:spLocks noGrp="1"/>
          </p:cNvSpPr>
          <p:nvPr>
            <p:ph type="title"/>
          </p:nvPr>
        </p:nvSpPr>
        <p:spPr>
          <a:xfrm>
            <a:off x="141950" y="-127675"/>
            <a:ext cx="8520600" cy="572700"/>
          </a:xfrm>
          <a:prstGeom prst="rect">
            <a:avLst/>
          </a:prstGeom>
        </p:spPr>
        <p:txBody>
          <a:bodyPr spcFirstLastPara="1" wrap="square" lIns="91425" tIns="91425" rIns="91425" bIns="91425" anchor="t" anchorCtr="0">
            <a:noAutofit/>
          </a:bodyPr>
          <a:lstStyle/>
          <a:p>
            <a:pPr marL="0" lvl="0" indent="0" rtl="0">
              <a:lnSpc>
                <a:spcPct val="115000"/>
              </a:lnSpc>
              <a:spcBef>
                <a:spcPts val="1400"/>
              </a:spcBef>
              <a:spcAft>
                <a:spcPts val="1400"/>
              </a:spcAft>
              <a:buNone/>
            </a:pPr>
            <a:r>
              <a:rPr lang="en" sz="1400" b="1" dirty="0">
                <a:solidFill>
                  <a:srgbClr val="F1C232"/>
                </a:solidFill>
              </a:rPr>
              <a:t>ED-BRIDGE </a:t>
            </a:r>
            <a:r>
              <a:rPr lang="en" sz="1400" dirty="0">
                <a:solidFill>
                  <a:srgbClr val="F1C232"/>
                </a:solidFill>
              </a:rPr>
              <a:t>| Emergency Buprenorphine Treatment</a:t>
            </a:r>
            <a:r>
              <a:rPr lang="en" sz="1400" dirty="0"/>
              <a:t> </a:t>
            </a:r>
            <a:r>
              <a:rPr lang="en" sz="1400" dirty="0" smtClean="0">
                <a:solidFill>
                  <a:schemeClr val="bg1"/>
                </a:solidFill>
              </a:rPr>
              <a:t>4</a:t>
            </a:r>
            <a:endParaRPr dirty="0">
              <a:solidFill>
                <a:schemeClr val="bg1"/>
              </a:solidFill>
            </a:endParaRPr>
          </a:p>
        </p:txBody>
      </p:sp>
      <p:cxnSp>
        <p:nvCxnSpPr>
          <p:cNvPr id="76" name="Shape 76" descr="decorative line"/>
          <p:cNvCxnSpPr/>
          <p:nvPr/>
        </p:nvCxnSpPr>
        <p:spPr>
          <a:xfrm>
            <a:off x="33950" y="503600"/>
            <a:ext cx="8827200" cy="0"/>
          </a:xfrm>
          <a:prstGeom prst="straightConnector1">
            <a:avLst/>
          </a:prstGeom>
          <a:noFill/>
          <a:ln w="9525" cap="flat" cmpd="sng">
            <a:solidFill>
              <a:schemeClr val="dk2"/>
            </a:solidFill>
            <a:prstDash val="solid"/>
            <a:round/>
            <a:headEnd type="none" w="med" len="med"/>
            <a:tailEnd type="none" w="med" len="med"/>
          </a:ln>
        </p:spPr>
      </p:cxnSp>
      <p:sp>
        <p:nvSpPr>
          <p:cNvPr id="6" name="Google Shape;78;p17">
            <a:extLst>
              <a:ext uri="{FF2B5EF4-FFF2-40B4-BE49-F238E27FC236}">
                <a16:creationId xmlns:a16="http://schemas.microsoft.com/office/drawing/2014/main" id="{FC75F092-37BE-4D4F-89BB-70593511AE2B}"/>
              </a:ext>
            </a:extLst>
          </p:cNvPr>
          <p:cNvSpPr txBox="1">
            <a:spLocks noGrp="1"/>
          </p:cNvSpPr>
          <p:nvPr>
            <p:ph type="body" idx="1"/>
          </p:nvPr>
        </p:nvSpPr>
        <p:spPr>
          <a:xfrm>
            <a:off x="326936" y="4714359"/>
            <a:ext cx="8534214" cy="2374151"/>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000" dirty="0"/>
              <a:t>Institute for Human Data Science titled, "Medicine Use and Spending in the U.S.: A Review of 2017 and Outlook to 2022."(</a:t>
            </a:r>
            <a:r>
              <a:rPr lang="en" sz="1000" dirty="0" err="1"/>
              <a:t>www.iqvia.com</a:t>
            </a:r>
            <a:r>
              <a:rPr lang="en" sz="1000" dirty="0"/>
              <a:t>) </a:t>
            </a:r>
            <a:endParaRPr sz="1000" dirty="0"/>
          </a:p>
        </p:txBody>
      </p:sp>
      <p:pic>
        <p:nvPicPr>
          <p:cNvPr id="8" name="Google Shape;85;p18" descr="Figure. Proportion of Deaths Related to Opioid Use by Age Group in 2001, 2006, 2011, and 2016&#10;&#10;2016 had the highest proportion of opioid related deaths by a large margin.  The 25-34 age group had the highest porportion of opioid related deaths in each year, with the rate increasing sharply from 2011 to 2016.&#10;&#10;">
            <a:extLst>
              <a:ext uri="{FF2B5EF4-FFF2-40B4-BE49-F238E27FC236}">
                <a16:creationId xmlns:a16="http://schemas.microsoft.com/office/drawing/2014/main" id="{5449201B-355F-DC4B-B68B-A3B0DD935C98}"/>
              </a:ext>
            </a:extLst>
          </p:cNvPr>
          <p:cNvPicPr preferRelativeResize="0"/>
          <p:nvPr/>
        </p:nvPicPr>
        <p:blipFill>
          <a:blip r:embed="rId3">
            <a:alphaModFix/>
          </a:blip>
          <a:stretch>
            <a:fillRect/>
          </a:stretch>
        </p:blipFill>
        <p:spPr>
          <a:xfrm>
            <a:off x="0" y="708560"/>
            <a:ext cx="9144000" cy="3250330"/>
          </a:xfrm>
          <a:prstGeom prst="rect">
            <a:avLst/>
          </a:prstGeom>
          <a:noFill/>
          <a:ln>
            <a:noFill/>
          </a:ln>
        </p:spPr>
      </p:pic>
    </p:spTree>
    <p:extLst>
      <p:ext uri="{BB962C8B-B14F-4D97-AF65-F5344CB8AC3E}">
        <p14:creationId xmlns:p14="http://schemas.microsoft.com/office/powerpoint/2010/main" val="724438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5" name="Shape 75"/>
          <p:cNvSpPr txBox="1">
            <a:spLocks noGrp="1"/>
          </p:cNvSpPr>
          <p:nvPr>
            <p:ph type="title"/>
          </p:nvPr>
        </p:nvSpPr>
        <p:spPr>
          <a:xfrm>
            <a:off x="141950" y="-127675"/>
            <a:ext cx="8520600" cy="572700"/>
          </a:xfrm>
          <a:prstGeom prst="rect">
            <a:avLst/>
          </a:prstGeom>
        </p:spPr>
        <p:txBody>
          <a:bodyPr spcFirstLastPara="1" wrap="square" lIns="91425" tIns="91425" rIns="91425" bIns="91425" anchor="t" anchorCtr="0">
            <a:noAutofit/>
          </a:bodyPr>
          <a:lstStyle/>
          <a:p>
            <a:pPr marL="0" lvl="0" indent="0" rtl="0">
              <a:lnSpc>
                <a:spcPct val="115000"/>
              </a:lnSpc>
              <a:spcBef>
                <a:spcPts val="1400"/>
              </a:spcBef>
              <a:spcAft>
                <a:spcPts val="1400"/>
              </a:spcAft>
              <a:buNone/>
            </a:pPr>
            <a:r>
              <a:rPr lang="en" sz="1400" b="1" dirty="0">
                <a:solidFill>
                  <a:srgbClr val="F1C232"/>
                </a:solidFill>
              </a:rPr>
              <a:t>ED-BRIDGE </a:t>
            </a:r>
            <a:r>
              <a:rPr lang="en" sz="1400" dirty="0">
                <a:solidFill>
                  <a:srgbClr val="F1C232"/>
                </a:solidFill>
              </a:rPr>
              <a:t>| Emergency Buprenorphine Treatment</a:t>
            </a:r>
            <a:r>
              <a:rPr lang="en" sz="1400" dirty="0"/>
              <a:t> </a:t>
            </a:r>
            <a:r>
              <a:rPr lang="en" sz="1400" dirty="0" smtClean="0">
                <a:solidFill>
                  <a:schemeClr val="bg1"/>
                </a:solidFill>
              </a:rPr>
              <a:t>5</a:t>
            </a:r>
            <a:endParaRPr dirty="0">
              <a:solidFill>
                <a:schemeClr val="bg1"/>
              </a:solidFill>
            </a:endParaRPr>
          </a:p>
        </p:txBody>
      </p:sp>
      <p:cxnSp>
        <p:nvCxnSpPr>
          <p:cNvPr id="76" name="Shape 76" descr="decorative line"/>
          <p:cNvCxnSpPr/>
          <p:nvPr/>
        </p:nvCxnSpPr>
        <p:spPr>
          <a:xfrm>
            <a:off x="33950" y="503600"/>
            <a:ext cx="8827200" cy="0"/>
          </a:xfrm>
          <a:prstGeom prst="straightConnector1">
            <a:avLst/>
          </a:prstGeom>
          <a:noFill/>
          <a:ln w="9525" cap="flat" cmpd="sng">
            <a:solidFill>
              <a:schemeClr val="dk2"/>
            </a:solidFill>
            <a:prstDash val="solid"/>
            <a:round/>
            <a:headEnd type="none" w="med" len="med"/>
            <a:tailEnd type="none" w="med" len="med"/>
          </a:ln>
        </p:spPr>
      </p:cxnSp>
      <p:sp>
        <p:nvSpPr>
          <p:cNvPr id="6" name="Google Shape;78;p17">
            <a:extLst>
              <a:ext uri="{FF2B5EF4-FFF2-40B4-BE49-F238E27FC236}">
                <a16:creationId xmlns:a16="http://schemas.microsoft.com/office/drawing/2014/main" id="{FC75F092-37BE-4D4F-89BB-70593511AE2B}"/>
              </a:ext>
            </a:extLst>
          </p:cNvPr>
          <p:cNvSpPr txBox="1">
            <a:spLocks noGrp="1"/>
          </p:cNvSpPr>
          <p:nvPr>
            <p:ph type="body" idx="1"/>
          </p:nvPr>
        </p:nvSpPr>
        <p:spPr>
          <a:xfrm>
            <a:off x="326936" y="4714359"/>
            <a:ext cx="8534214" cy="2374151"/>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000" dirty="0"/>
              <a:t>Institute for Human Data Science titled, "Medicine Use and Spending in the U.S.: A Review of 2017 and Outlook to 2022."(</a:t>
            </a:r>
            <a:r>
              <a:rPr lang="en" sz="1000" dirty="0" err="1"/>
              <a:t>www.iqvia.com</a:t>
            </a:r>
            <a:r>
              <a:rPr lang="en" sz="1000" dirty="0"/>
              <a:t>) </a:t>
            </a:r>
            <a:endParaRPr sz="1000" dirty="0"/>
          </a:p>
        </p:txBody>
      </p:sp>
      <p:pic>
        <p:nvPicPr>
          <p:cNvPr id="7" name="Google Shape;79;p17" descr="Line graph: Moriphine milligram equivalents (MME) dispensed (in billions) over time from 1992 - 2017.&#10;&#10;Prescription opioid volumes peaked in 2011 and have since decline by 29%.&#10;&#10;">
            <a:extLst>
              <a:ext uri="{FF2B5EF4-FFF2-40B4-BE49-F238E27FC236}">
                <a16:creationId xmlns:a16="http://schemas.microsoft.com/office/drawing/2014/main" id="{C4265275-4148-6140-84E0-9EEA48D613BB}"/>
              </a:ext>
            </a:extLst>
          </p:cNvPr>
          <p:cNvPicPr preferRelativeResize="0"/>
          <p:nvPr/>
        </p:nvPicPr>
        <p:blipFill>
          <a:blip r:embed="rId3">
            <a:alphaModFix/>
          </a:blip>
          <a:stretch>
            <a:fillRect/>
          </a:stretch>
        </p:blipFill>
        <p:spPr>
          <a:xfrm>
            <a:off x="1696678" y="885412"/>
            <a:ext cx="6630082" cy="3828948"/>
          </a:xfrm>
          <a:prstGeom prst="rect">
            <a:avLst/>
          </a:prstGeom>
          <a:noFill/>
          <a:ln>
            <a:noFill/>
          </a:ln>
        </p:spPr>
      </p:pic>
      <p:sp>
        <p:nvSpPr>
          <p:cNvPr id="2" name="Rectangle 1">
            <a:extLst>
              <a:ext uri="{FF2B5EF4-FFF2-40B4-BE49-F238E27FC236}">
                <a16:creationId xmlns:a16="http://schemas.microsoft.com/office/drawing/2014/main" id="{427777BC-BFED-B040-94CB-4819BFD9D680}"/>
              </a:ext>
            </a:extLst>
          </p:cNvPr>
          <p:cNvSpPr/>
          <p:nvPr/>
        </p:nvSpPr>
        <p:spPr>
          <a:xfrm>
            <a:off x="141950" y="531469"/>
            <a:ext cx="7677397" cy="707886"/>
          </a:xfrm>
          <a:prstGeom prst="rect">
            <a:avLst/>
          </a:prstGeom>
        </p:spPr>
        <p:txBody>
          <a:bodyPr wrap="square">
            <a:spAutoFit/>
          </a:bodyPr>
          <a:lstStyle/>
          <a:p>
            <a:pPr lvl="0"/>
            <a:r>
              <a:rPr lang="en-US" sz="2000" b="1" dirty="0"/>
              <a:t>23.3 billion fewer morphine milligram equivalents (MME) dispensed by 2017</a:t>
            </a:r>
          </a:p>
        </p:txBody>
      </p:sp>
    </p:spTree>
    <p:extLst>
      <p:ext uri="{BB962C8B-B14F-4D97-AF65-F5344CB8AC3E}">
        <p14:creationId xmlns:p14="http://schemas.microsoft.com/office/powerpoint/2010/main" val="1810586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5" name="Shape 75"/>
          <p:cNvSpPr txBox="1">
            <a:spLocks noGrp="1"/>
          </p:cNvSpPr>
          <p:nvPr>
            <p:ph type="title"/>
          </p:nvPr>
        </p:nvSpPr>
        <p:spPr>
          <a:xfrm>
            <a:off x="141950" y="-127675"/>
            <a:ext cx="8520600" cy="572700"/>
          </a:xfrm>
          <a:prstGeom prst="rect">
            <a:avLst/>
          </a:prstGeom>
        </p:spPr>
        <p:txBody>
          <a:bodyPr spcFirstLastPara="1" wrap="square" lIns="91425" tIns="91425" rIns="91425" bIns="91425" anchor="t" anchorCtr="0">
            <a:noAutofit/>
          </a:bodyPr>
          <a:lstStyle/>
          <a:p>
            <a:pPr marL="0" lvl="0" indent="0" rtl="0">
              <a:lnSpc>
                <a:spcPct val="115000"/>
              </a:lnSpc>
              <a:spcBef>
                <a:spcPts val="1400"/>
              </a:spcBef>
              <a:spcAft>
                <a:spcPts val="1400"/>
              </a:spcAft>
              <a:buNone/>
            </a:pPr>
            <a:r>
              <a:rPr lang="en" sz="1400" b="1" dirty="0">
                <a:solidFill>
                  <a:srgbClr val="F1C232"/>
                </a:solidFill>
              </a:rPr>
              <a:t>ED-BRIDGE </a:t>
            </a:r>
            <a:r>
              <a:rPr lang="en" sz="1400" dirty="0">
                <a:solidFill>
                  <a:srgbClr val="F1C232"/>
                </a:solidFill>
              </a:rPr>
              <a:t>| Emergency Buprenorphine Treatment</a:t>
            </a:r>
            <a:r>
              <a:rPr lang="en" sz="1400" dirty="0"/>
              <a:t> </a:t>
            </a:r>
            <a:r>
              <a:rPr lang="en" sz="1400" dirty="0">
                <a:solidFill>
                  <a:schemeClr val="bg1"/>
                </a:solidFill>
              </a:rPr>
              <a:t>6</a:t>
            </a:r>
            <a:endParaRPr dirty="0">
              <a:solidFill>
                <a:schemeClr val="bg1"/>
              </a:solidFill>
            </a:endParaRPr>
          </a:p>
        </p:txBody>
      </p:sp>
      <p:cxnSp>
        <p:nvCxnSpPr>
          <p:cNvPr id="76" name="Shape 76" descr="decorative line"/>
          <p:cNvCxnSpPr/>
          <p:nvPr/>
        </p:nvCxnSpPr>
        <p:spPr>
          <a:xfrm>
            <a:off x="33950" y="503600"/>
            <a:ext cx="8827200" cy="0"/>
          </a:xfrm>
          <a:prstGeom prst="straightConnector1">
            <a:avLst/>
          </a:prstGeom>
          <a:noFill/>
          <a:ln w="9525" cap="flat" cmpd="sng">
            <a:solidFill>
              <a:schemeClr val="dk2"/>
            </a:solidFill>
            <a:prstDash val="solid"/>
            <a:round/>
            <a:headEnd type="none" w="med" len="med"/>
            <a:tailEnd type="none" w="med" len="med"/>
          </a:ln>
        </p:spPr>
      </p:cxnSp>
      <p:pic>
        <p:nvPicPr>
          <p:cNvPr id="8" name="Picture 7" descr="Title: Opioid Prescriptions (IMS Data) Impact of DEA Production Cuts&#10;&#10;Bar graph: Raw number of opioid prescriptions (IMS data) over time from 1991-2018.&#10;&#10;Prescriptions peaked in 2011 and have since dropped back to the sam level as they were in 1998.&#10;&#10;Logo for ATIP - The Alliance for the Treatment of Intractable Pain&#10;">
            <a:extLst>
              <a:ext uri="{FF2B5EF4-FFF2-40B4-BE49-F238E27FC236}">
                <a16:creationId xmlns:a16="http://schemas.microsoft.com/office/drawing/2014/main" id="{D0B35725-E28F-CA44-8B27-905265185992}"/>
              </a:ext>
            </a:extLst>
          </p:cNvPr>
          <p:cNvPicPr>
            <a:picLocks noChangeAspect="1"/>
          </p:cNvPicPr>
          <p:nvPr/>
        </p:nvPicPr>
        <p:blipFill>
          <a:blip r:embed="rId3"/>
          <a:stretch>
            <a:fillRect/>
          </a:stretch>
        </p:blipFill>
        <p:spPr>
          <a:xfrm>
            <a:off x="1026125" y="503600"/>
            <a:ext cx="6842850" cy="4656377"/>
          </a:xfrm>
          <a:prstGeom prst="rect">
            <a:avLst/>
          </a:prstGeom>
        </p:spPr>
      </p:pic>
    </p:spTree>
    <p:extLst>
      <p:ext uri="{BB962C8B-B14F-4D97-AF65-F5344CB8AC3E}">
        <p14:creationId xmlns:p14="http://schemas.microsoft.com/office/powerpoint/2010/main" val="2066708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Most interesting man (again)</a:t>
            </a:r>
            <a:endParaRPr lang="en-US" dirty="0"/>
          </a:p>
        </p:txBody>
      </p:sp>
      <p:pic>
        <p:nvPicPr>
          <p:cNvPr id="6" name="Picture 5" descr="Picture of Dos Equis &quot;Most Interesting Man in the World&quot; ad.  Text says &quot;I don't usually see chronic pain patients, but when I do, I tell them to take gabapentin and do yoga.&quot;">
            <a:extLst>
              <a:ext uri="{FF2B5EF4-FFF2-40B4-BE49-F238E27FC236}">
                <a16:creationId xmlns:a16="http://schemas.microsoft.com/office/drawing/2014/main" id="{E4348548-2863-FC4D-ACA2-B7A5A19CDD1C}"/>
              </a:ext>
            </a:extLst>
          </p:cNvPr>
          <p:cNvPicPr>
            <a:picLocks noChangeAspect="1"/>
          </p:cNvPicPr>
          <p:nvPr/>
        </p:nvPicPr>
        <p:blipFill>
          <a:blip r:embed="rId2"/>
          <a:stretch>
            <a:fillRect/>
          </a:stretch>
        </p:blipFill>
        <p:spPr>
          <a:xfrm>
            <a:off x="2520473" y="0"/>
            <a:ext cx="4103053" cy="5143500"/>
          </a:xfrm>
          <a:prstGeom prst="rect">
            <a:avLst/>
          </a:prstGeom>
        </p:spPr>
      </p:pic>
    </p:spTree>
    <p:extLst>
      <p:ext uri="{BB962C8B-B14F-4D97-AF65-F5344CB8AC3E}">
        <p14:creationId xmlns:p14="http://schemas.microsoft.com/office/powerpoint/2010/main" val="1441796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National overdose deaths have increased</a:t>
            </a:r>
            <a:endParaRPr lang="en-US" dirty="0"/>
          </a:p>
        </p:txBody>
      </p:sp>
      <p:pic>
        <p:nvPicPr>
          <p:cNvPr id="106" name="Google Shape;106;p22" descr="Title: National Overdose Deaths - Number of Deaths Involving Opioid Pain Relievers (excluding non-methadone synthetics)&#10;&#10;Logo: National Institute on Drug Abuse&#10;&#10;Bar graph depicting total number of deaths (0 - 25,000) over time from 2002-2016.  Additionally, there are line graphs depicting male vs female deaths.&#10;&#10;The number of deaths increased steadily, decreasing briefly after 2011 then increasing in 2016 to 19,354.  Males followed this same pattern and had higher death totals than females.  Females increased steadily over time. "/>
          <p:cNvPicPr preferRelativeResize="0"/>
          <p:nvPr/>
        </p:nvPicPr>
        <p:blipFill>
          <a:blip r:embed="rId3">
            <a:alphaModFix/>
          </a:blip>
          <a:stretch>
            <a:fillRect/>
          </a:stretch>
        </p:blipFill>
        <p:spPr>
          <a:xfrm>
            <a:off x="950026" y="0"/>
            <a:ext cx="7329997" cy="5383075"/>
          </a:xfrm>
          <a:prstGeom prst="rect">
            <a:avLst/>
          </a:prstGeom>
          <a:noFill/>
          <a:ln>
            <a:noFill/>
          </a:ln>
        </p:spPr>
      </p:pic>
    </p:spTree>
    <p:extLst>
      <p:ext uri="{BB962C8B-B14F-4D97-AF65-F5344CB8AC3E}">
        <p14:creationId xmlns:p14="http://schemas.microsoft.com/office/powerpoint/2010/main" val="15929681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5" name="Shape 75"/>
          <p:cNvSpPr txBox="1">
            <a:spLocks noGrp="1"/>
          </p:cNvSpPr>
          <p:nvPr>
            <p:ph type="title"/>
          </p:nvPr>
        </p:nvSpPr>
        <p:spPr>
          <a:xfrm>
            <a:off x="141950" y="-127675"/>
            <a:ext cx="8520600" cy="572700"/>
          </a:xfrm>
          <a:prstGeom prst="rect">
            <a:avLst/>
          </a:prstGeom>
        </p:spPr>
        <p:txBody>
          <a:bodyPr spcFirstLastPara="1" wrap="square" lIns="91425" tIns="91425" rIns="91425" bIns="91425" anchor="t" anchorCtr="0">
            <a:noAutofit/>
          </a:bodyPr>
          <a:lstStyle/>
          <a:p>
            <a:pPr marL="0" lvl="0" indent="0" rtl="0">
              <a:lnSpc>
                <a:spcPct val="115000"/>
              </a:lnSpc>
              <a:spcBef>
                <a:spcPts val="1400"/>
              </a:spcBef>
              <a:spcAft>
                <a:spcPts val="1400"/>
              </a:spcAft>
              <a:buNone/>
            </a:pPr>
            <a:r>
              <a:rPr lang="en" sz="1400" b="1" dirty="0">
                <a:solidFill>
                  <a:srgbClr val="F1C232"/>
                </a:solidFill>
              </a:rPr>
              <a:t>ED-BRIDGE </a:t>
            </a:r>
            <a:r>
              <a:rPr lang="en" sz="1400" dirty="0">
                <a:solidFill>
                  <a:srgbClr val="F1C232"/>
                </a:solidFill>
              </a:rPr>
              <a:t>| Emergency Buprenorphine Treatment</a:t>
            </a:r>
            <a:r>
              <a:rPr lang="en" sz="1400" dirty="0"/>
              <a:t> </a:t>
            </a:r>
            <a:r>
              <a:rPr lang="en" sz="1400" dirty="0" smtClean="0">
                <a:solidFill>
                  <a:schemeClr val="bg1"/>
                </a:solidFill>
              </a:rPr>
              <a:t>7</a:t>
            </a:r>
            <a:endParaRPr dirty="0">
              <a:solidFill>
                <a:schemeClr val="bg1"/>
              </a:solidFill>
            </a:endParaRPr>
          </a:p>
        </p:txBody>
      </p:sp>
      <p:cxnSp>
        <p:nvCxnSpPr>
          <p:cNvPr id="76" name="Shape 76" descr="decorative line"/>
          <p:cNvCxnSpPr/>
          <p:nvPr/>
        </p:nvCxnSpPr>
        <p:spPr>
          <a:xfrm>
            <a:off x="33950" y="503600"/>
            <a:ext cx="8827200" cy="0"/>
          </a:xfrm>
          <a:prstGeom prst="straightConnector1">
            <a:avLst/>
          </a:prstGeom>
          <a:noFill/>
          <a:ln w="9525" cap="flat" cmpd="sng">
            <a:solidFill>
              <a:schemeClr val="dk2"/>
            </a:solidFill>
            <a:prstDash val="solid"/>
            <a:round/>
            <a:headEnd type="none" w="med" len="med"/>
            <a:tailEnd type="none" w="med" len="med"/>
          </a:ln>
        </p:spPr>
      </p:cxnSp>
      <p:pic>
        <p:nvPicPr>
          <p:cNvPr id="5" name="Picture 4" descr="Title: Integrating Evidence Based Intervention to Demonstrate that we can End the Opioid Crisis&#10;&#10;Small bar graph titled &quot;Opioid Use Disorder Cascade of Care&quot; depcting number of cases of OUD by step of care.  x-axis: OUD severe, OUD diagnosed, Engaged in Care, MAT Inititation, Retained 6+ months, Coninuous abstinence. As the level of care went up, the numbers dropped sharply.&#10;&#10;Table titled &quot;Cascade of Care&quot; divided into Prevention, Screening &amp; Diagnosis, Engagement in Treatment, Medication Assisted Treatment (MAT) Initiation, Retention in Care, Sustained Recovery. &#10;&#10;Prevention:&#10;-Naloxone distribution&#10;-Public Education&#10;-Clinician Education&#10;-Prescription Drug Monitoring Program &#10;-Community-based Universal Prevention Programs &#10;&#10;Screening &amp; Diagnosis: Embed Screening for Opioid Misuse&#10;&#10;Engagement in Treatment:&#10;-Effective referral to treatment strategies&#10;-effective motional enhancement strategies&#10;-drug treatment for pregnant women&#10;-telehealth options&#10;-treatment finder resources&#10;&#10;MAT Initiation:&#10;-Initiate MAT in various settings, including criminal justice settings&#10;-access to long-acting MAT&#10;&#10;Retention in Care:&#10;-patient-centered &amp; tailored approaches&#10;-integration of social support services&#10;-mobile technology&#10;&#10;Sustained Recovery:&#10;-local recovery support&#10;-recovery housing&#10;-mobile technology to assess and address relapse risk&#10;&#10;Bottom text - &#10;Health Care System&#10;Justice System&#10;Addiction Treatment Programs&#10;Community Programs&#10;&#10;&#10;">
            <a:extLst>
              <a:ext uri="{FF2B5EF4-FFF2-40B4-BE49-F238E27FC236}">
                <a16:creationId xmlns:a16="http://schemas.microsoft.com/office/drawing/2014/main" id="{39CBF94B-39EA-154E-8157-4BF0B426D746}"/>
              </a:ext>
            </a:extLst>
          </p:cNvPr>
          <p:cNvPicPr>
            <a:picLocks noChangeAspect="1"/>
          </p:cNvPicPr>
          <p:nvPr/>
        </p:nvPicPr>
        <p:blipFill>
          <a:blip r:embed="rId3"/>
          <a:stretch>
            <a:fillRect/>
          </a:stretch>
        </p:blipFill>
        <p:spPr>
          <a:xfrm>
            <a:off x="883566" y="562176"/>
            <a:ext cx="6811645" cy="4530599"/>
          </a:xfrm>
          <a:prstGeom prst="rect">
            <a:avLst/>
          </a:prstGeom>
        </p:spPr>
      </p:pic>
    </p:spTree>
    <p:extLst>
      <p:ext uri="{BB962C8B-B14F-4D97-AF65-F5344CB8AC3E}">
        <p14:creationId xmlns:p14="http://schemas.microsoft.com/office/powerpoint/2010/main" val="4161179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5" name="Shape 75"/>
          <p:cNvSpPr txBox="1">
            <a:spLocks noGrp="1"/>
          </p:cNvSpPr>
          <p:nvPr>
            <p:ph type="title"/>
          </p:nvPr>
        </p:nvSpPr>
        <p:spPr>
          <a:xfrm>
            <a:off x="141950" y="-127675"/>
            <a:ext cx="8520600" cy="572700"/>
          </a:xfrm>
          <a:prstGeom prst="rect">
            <a:avLst/>
          </a:prstGeom>
        </p:spPr>
        <p:txBody>
          <a:bodyPr spcFirstLastPara="1" wrap="square" lIns="91425" tIns="91425" rIns="91425" bIns="91425" anchor="t" anchorCtr="0">
            <a:noAutofit/>
          </a:bodyPr>
          <a:lstStyle/>
          <a:p>
            <a:pPr marL="0" lvl="0" indent="0" rtl="0">
              <a:lnSpc>
                <a:spcPct val="115000"/>
              </a:lnSpc>
              <a:spcBef>
                <a:spcPts val="1400"/>
              </a:spcBef>
              <a:spcAft>
                <a:spcPts val="1400"/>
              </a:spcAft>
              <a:buNone/>
            </a:pPr>
            <a:r>
              <a:rPr lang="en" sz="1400" b="1" dirty="0">
                <a:solidFill>
                  <a:srgbClr val="F1C232"/>
                </a:solidFill>
              </a:rPr>
              <a:t>ED-BRIDGE </a:t>
            </a:r>
            <a:r>
              <a:rPr lang="en" sz="1400" dirty="0">
                <a:solidFill>
                  <a:srgbClr val="F1C232"/>
                </a:solidFill>
              </a:rPr>
              <a:t>| Emergency Buprenorphine Treatment</a:t>
            </a:r>
            <a:r>
              <a:rPr lang="en" sz="1400" dirty="0"/>
              <a:t> </a:t>
            </a:r>
            <a:endParaRPr dirty="0"/>
          </a:p>
        </p:txBody>
      </p:sp>
      <p:pic>
        <p:nvPicPr>
          <p:cNvPr id="4" name="Picture 3" descr="Photo of Dr. Herring and two nurses in the emergency department. ">
            <a:extLst>
              <a:ext uri="{FF2B5EF4-FFF2-40B4-BE49-F238E27FC236}">
                <a16:creationId xmlns:a16="http://schemas.microsoft.com/office/drawing/2014/main" id="{3E3A46D5-B97F-3D45-A46F-7E7E431AEB4F}"/>
              </a:ext>
            </a:extLst>
          </p:cNvPr>
          <p:cNvPicPr>
            <a:picLocks noChangeAspect="1"/>
          </p:cNvPicPr>
          <p:nvPr/>
        </p:nvPicPr>
        <p:blipFill rotWithShape="1">
          <a:blip r:embed="rId3"/>
          <a:srcRect b="23808"/>
          <a:stretch/>
        </p:blipFill>
        <p:spPr>
          <a:xfrm>
            <a:off x="0" y="503600"/>
            <a:ext cx="9144000" cy="4639900"/>
          </a:xfrm>
          <a:prstGeom prst="rect">
            <a:avLst/>
          </a:prstGeom>
        </p:spPr>
      </p:pic>
    </p:spTree>
    <p:extLst>
      <p:ext uri="{BB962C8B-B14F-4D97-AF65-F5344CB8AC3E}">
        <p14:creationId xmlns:p14="http://schemas.microsoft.com/office/powerpoint/2010/main" val="2362066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5" name="Shape 75"/>
          <p:cNvSpPr txBox="1">
            <a:spLocks noGrp="1"/>
          </p:cNvSpPr>
          <p:nvPr>
            <p:ph type="title"/>
          </p:nvPr>
        </p:nvSpPr>
        <p:spPr>
          <a:xfrm>
            <a:off x="141950" y="-127675"/>
            <a:ext cx="8520600" cy="572700"/>
          </a:xfrm>
          <a:prstGeom prst="rect">
            <a:avLst/>
          </a:prstGeom>
        </p:spPr>
        <p:txBody>
          <a:bodyPr spcFirstLastPara="1" wrap="square" lIns="91425" tIns="91425" rIns="91425" bIns="91425" anchor="t" anchorCtr="0">
            <a:noAutofit/>
          </a:bodyPr>
          <a:lstStyle/>
          <a:p>
            <a:pPr marL="0" lvl="0" indent="0" rtl="0">
              <a:lnSpc>
                <a:spcPct val="115000"/>
              </a:lnSpc>
              <a:spcBef>
                <a:spcPts val="1400"/>
              </a:spcBef>
              <a:spcAft>
                <a:spcPts val="1400"/>
              </a:spcAft>
              <a:buNone/>
            </a:pPr>
            <a:r>
              <a:rPr lang="en" sz="1400" b="1" dirty="0">
                <a:solidFill>
                  <a:srgbClr val="F1C232"/>
                </a:solidFill>
              </a:rPr>
              <a:t>ED-BRIDGE </a:t>
            </a:r>
            <a:r>
              <a:rPr lang="en" sz="1400" dirty="0">
                <a:solidFill>
                  <a:srgbClr val="F1C232"/>
                </a:solidFill>
              </a:rPr>
              <a:t>| Emergency Buprenorphine Treatment</a:t>
            </a:r>
            <a:r>
              <a:rPr lang="en" sz="1400" dirty="0"/>
              <a:t> </a:t>
            </a:r>
            <a:r>
              <a:rPr lang="en" sz="1400" dirty="0" smtClean="0">
                <a:solidFill>
                  <a:schemeClr val="bg1"/>
                </a:solidFill>
              </a:rPr>
              <a:t>8</a:t>
            </a:r>
            <a:endParaRPr dirty="0">
              <a:solidFill>
                <a:schemeClr val="bg1"/>
              </a:solidFill>
            </a:endParaRPr>
          </a:p>
        </p:txBody>
      </p:sp>
      <p:cxnSp>
        <p:nvCxnSpPr>
          <p:cNvPr id="76" name="Shape 76" descr="decorative line"/>
          <p:cNvCxnSpPr/>
          <p:nvPr/>
        </p:nvCxnSpPr>
        <p:spPr>
          <a:xfrm>
            <a:off x="33950" y="503600"/>
            <a:ext cx="8827200" cy="0"/>
          </a:xfrm>
          <a:prstGeom prst="straightConnector1">
            <a:avLst/>
          </a:prstGeom>
          <a:noFill/>
          <a:ln w="9525" cap="flat" cmpd="sng">
            <a:solidFill>
              <a:schemeClr val="dk2"/>
            </a:solidFill>
            <a:prstDash val="solid"/>
            <a:round/>
            <a:headEnd type="none" w="med" len="med"/>
            <a:tailEnd type="none" w="med" len="med"/>
          </a:ln>
        </p:spPr>
      </p:cxnSp>
      <p:pic>
        <p:nvPicPr>
          <p:cNvPr id="4" name="Picture 3" descr="The New England Journal of Medicine logo&#10;">
            <a:extLst>
              <a:ext uri="{FF2B5EF4-FFF2-40B4-BE49-F238E27FC236}">
                <a16:creationId xmlns:a16="http://schemas.microsoft.com/office/drawing/2014/main" id="{CEC3EDE7-F271-CF44-AE41-30ADB285FF8B}"/>
              </a:ext>
            </a:extLst>
          </p:cNvPr>
          <p:cNvPicPr>
            <a:picLocks noChangeAspect="1"/>
          </p:cNvPicPr>
          <p:nvPr/>
        </p:nvPicPr>
        <p:blipFill rotWithShape="1">
          <a:blip r:embed="rId3"/>
          <a:srcRect t="19184"/>
          <a:stretch/>
        </p:blipFill>
        <p:spPr>
          <a:xfrm>
            <a:off x="141950" y="688768"/>
            <a:ext cx="2108200" cy="780031"/>
          </a:xfrm>
          <a:prstGeom prst="rect">
            <a:avLst/>
          </a:prstGeom>
        </p:spPr>
      </p:pic>
      <p:pic>
        <p:nvPicPr>
          <p:cNvPr id="3" name="Picture 2" descr="&#10;Snippet of article: Controlling the Swing of the Opioid Pendulum&#10;&#10;Authors - George Comerci, Jr., M.D., Joanna Katzman, M.D., M.S.P.H., and Daniel Duhigg, D.O., M.B.A. &#10;&#10;(excerpts that are cropped)">
            <a:extLst>
              <a:ext uri="{FF2B5EF4-FFF2-40B4-BE49-F238E27FC236}">
                <a16:creationId xmlns:a16="http://schemas.microsoft.com/office/drawing/2014/main" id="{C9286219-D206-314D-8189-B1F4E285225D}"/>
              </a:ext>
            </a:extLst>
          </p:cNvPr>
          <p:cNvPicPr>
            <a:picLocks noChangeAspect="1"/>
          </p:cNvPicPr>
          <p:nvPr/>
        </p:nvPicPr>
        <p:blipFill>
          <a:blip r:embed="rId4"/>
          <a:stretch>
            <a:fillRect/>
          </a:stretch>
        </p:blipFill>
        <p:spPr>
          <a:xfrm>
            <a:off x="493067" y="1468799"/>
            <a:ext cx="7908966" cy="29029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0106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5" name="Shape 75"/>
          <p:cNvSpPr txBox="1">
            <a:spLocks noGrp="1"/>
          </p:cNvSpPr>
          <p:nvPr>
            <p:ph type="title"/>
          </p:nvPr>
        </p:nvSpPr>
        <p:spPr>
          <a:xfrm>
            <a:off x="141950" y="-127675"/>
            <a:ext cx="8520600" cy="572700"/>
          </a:xfrm>
          <a:prstGeom prst="rect">
            <a:avLst/>
          </a:prstGeom>
        </p:spPr>
        <p:txBody>
          <a:bodyPr spcFirstLastPara="1" wrap="square" lIns="91425" tIns="91425" rIns="91425" bIns="91425" anchor="t" anchorCtr="0">
            <a:noAutofit/>
          </a:bodyPr>
          <a:lstStyle/>
          <a:p>
            <a:pPr marL="0" lvl="0" indent="0" rtl="0">
              <a:lnSpc>
                <a:spcPct val="115000"/>
              </a:lnSpc>
              <a:spcBef>
                <a:spcPts val="1400"/>
              </a:spcBef>
              <a:spcAft>
                <a:spcPts val="1400"/>
              </a:spcAft>
              <a:buNone/>
            </a:pPr>
            <a:r>
              <a:rPr lang="en" sz="1400" b="1" dirty="0">
                <a:solidFill>
                  <a:srgbClr val="F1C232"/>
                </a:solidFill>
              </a:rPr>
              <a:t>ED-BRIDGE </a:t>
            </a:r>
            <a:r>
              <a:rPr lang="en" sz="1400" dirty="0">
                <a:solidFill>
                  <a:srgbClr val="F1C232"/>
                </a:solidFill>
              </a:rPr>
              <a:t>| Emergency Buprenorphine </a:t>
            </a:r>
            <a:r>
              <a:rPr lang="en" sz="1400" dirty="0" smtClean="0">
                <a:solidFill>
                  <a:srgbClr val="F1C232"/>
                </a:solidFill>
              </a:rPr>
              <a:t>Treatment </a:t>
            </a:r>
            <a:r>
              <a:rPr lang="en" sz="1400" dirty="0" smtClean="0">
                <a:solidFill>
                  <a:schemeClr val="bg1"/>
                </a:solidFill>
              </a:rPr>
              <a:t>9 </a:t>
            </a:r>
            <a:endParaRPr dirty="0">
              <a:solidFill>
                <a:schemeClr val="bg1"/>
              </a:solidFill>
            </a:endParaRPr>
          </a:p>
        </p:txBody>
      </p:sp>
      <p:sp>
        <p:nvSpPr>
          <p:cNvPr id="2" name="Rectangle 1">
            <a:extLst>
              <a:ext uri="{FF2B5EF4-FFF2-40B4-BE49-F238E27FC236}">
                <a16:creationId xmlns:a16="http://schemas.microsoft.com/office/drawing/2014/main" id="{087F26B6-7F66-A943-B47E-13DF09EEE2D2}"/>
              </a:ext>
            </a:extLst>
          </p:cNvPr>
          <p:cNvSpPr/>
          <p:nvPr/>
        </p:nvSpPr>
        <p:spPr>
          <a:xfrm>
            <a:off x="510110" y="820235"/>
            <a:ext cx="7273637" cy="314307"/>
          </a:xfrm>
          <a:prstGeom prst="rect">
            <a:avLst/>
          </a:prstGeom>
        </p:spPr>
        <p:txBody>
          <a:bodyPr wrap="square">
            <a:spAutoFit/>
          </a:bodyPr>
          <a:lstStyle/>
          <a:p>
            <a:r>
              <a:rPr lang="en-US" dirty="0">
                <a:latin typeface="OTNEJMQuadraat"/>
              </a:rPr>
              <a:t>First, all clinicians can improve their knowledge about evaluating and treating chronic pain. </a:t>
            </a:r>
            <a:endParaRPr lang="en-US" dirty="0"/>
          </a:p>
        </p:txBody>
      </p:sp>
      <p:sp>
        <p:nvSpPr>
          <p:cNvPr id="5" name="Rectangle 4">
            <a:extLst>
              <a:ext uri="{FF2B5EF4-FFF2-40B4-BE49-F238E27FC236}">
                <a16:creationId xmlns:a16="http://schemas.microsoft.com/office/drawing/2014/main" id="{A2943768-4879-D04A-9E74-C30425D24FB7}"/>
              </a:ext>
            </a:extLst>
          </p:cNvPr>
          <p:cNvSpPr/>
          <p:nvPr/>
        </p:nvSpPr>
        <p:spPr>
          <a:xfrm>
            <a:off x="474485" y="1316050"/>
            <a:ext cx="7855529" cy="523220"/>
          </a:xfrm>
          <a:prstGeom prst="rect">
            <a:avLst/>
          </a:prstGeom>
        </p:spPr>
        <p:txBody>
          <a:bodyPr wrap="square">
            <a:spAutoFit/>
          </a:bodyPr>
          <a:lstStyle/>
          <a:p>
            <a:r>
              <a:rPr lang="en-US" dirty="0">
                <a:latin typeface="OTNEJMQuadraat"/>
              </a:rPr>
              <a:t>Second, clinicians can consider transitioning patients from risky opioid regimens to safer buprenorphine treatment for chronic pain. </a:t>
            </a:r>
            <a:endParaRPr lang="en-US" dirty="0"/>
          </a:p>
        </p:txBody>
      </p:sp>
      <p:sp>
        <p:nvSpPr>
          <p:cNvPr id="6" name="Rectangle 5">
            <a:extLst>
              <a:ext uri="{FF2B5EF4-FFF2-40B4-BE49-F238E27FC236}">
                <a16:creationId xmlns:a16="http://schemas.microsoft.com/office/drawing/2014/main" id="{CD4C69E9-D8C5-9240-ACDE-0EE1AE5988DE}"/>
              </a:ext>
            </a:extLst>
          </p:cNvPr>
          <p:cNvSpPr/>
          <p:nvPr/>
        </p:nvSpPr>
        <p:spPr>
          <a:xfrm>
            <a:off x="474485" y="2054713"/>
            <a:ext cx="7344888" cy="307777"/>
          </a:xfrm>
          <a:prstGeom prst="rect">
            <a:avLst/>
          </a:prstGeom>
        </p:spPr>
        <p:txBody>
          <a:bodyPr wrap="square">
            <a:spAutoFit/>
          </a:bodyPr>
          <a:lstStyle/>
          <a:p>
            <a:r>
              <a:rPr lang="en-US" dirty="0">
                <a:latin typeface="OTNEJMQuadraat"/>
              </a:rPr>
              <a:t>Third, clinicians can adopt risk- mitigation strategies for patients taking opioids. </a:t>
            </a:r>
            <a:endParaRPr lang="en-US" dirty="0"/>
          </a:p>
        </p:txBody>
      </p:sp>
      <p:sp>
        <p:nvSpPr>
          <p:cNvPr id="8" name="Rectangle 7">
            <a:extLst>
              <a:ext uri="{FF2B5EF4-FFF2-40B4-BE49-F238E27FC236}">
                <a16:creationId xmlns:a16="http://schemas.microsoft.com/office/drawing/2014/main" id="{5A59BC15-5776-9C46-BF33-54A29DA55096}"/>
              </a:ext>
            </a:extLst>
          </p:cNvPr>
          <p:cNvSpPr/>
          <p:nvPr/>
        </p:nvSpPr>
        <p:spPr>
          <a:xfrm>
            <a:off x="528450" y="2577933"/>
            <a:ext cx="7451768" cy="307777"/>
          </a:xfrm>
          <a:prstGeom prst="rect">
            <a:avLst/>
          </a:prstGeom>
        </p:spPr>
        <p:txBody>
          <a:bodyPr wrap="square">
            <a:spAutoFit/>
          </a:bodyPr>
          <a:lstStyle/>
          <a:p>
            <a:r>
              <a:rPr lang="en-US" dirty="0">
                <a:latin typeface="OTNEJMQuadraat"/>
              </a:rPr>
              <a:t>Physicians have an obligation to learn how to diagnose oud and develop strategies to address it. </a:t>
            </a:r>
            <a:endParaRPr lang="en-US" dirty="0"/>
          </a:p>
        </p:txBody>
      </p:sp>
      <p:sp>
        <p:nvSpPr>
          <p:cNvPr id="10" name="Rectangle 9">
            <a:extLst>
              <a:ext uri="{FF2B5EF4-FFF2-40B4-BE49-F238E27FC236}">
                <a16:creationId xmlns:a16="http://schemas.microsoft.com/office/drawing/2014/main" id="{9CFA8B4A-886F-DF4E-996D-9E50C36C3589}"/>
              </a:ext>
            </a:extLst>
          </p:cNvPr>
          <p:cNvSpPr/>
          <p:nvPr/>
        </p:nvSpPr>
        <p:spPr>
          <a:xfrm>
            <a:off x="474485" y="3054986"/>
            <a:ext cx="7801564" cy="523220"/>
          </a:xfrm>
          <a:prstGeom prst="rect">
            <a:avLst/>
          </a:prstGeom>
        </p:spPr>
        <p:txBody>
          <a:bodyPr wrap="square">
            <a:spAutoFit/>
          </a:bodyPr>
          <a:lstStyle/>
          <a:p>
            <a:r>
              <a:rPr lang="en-US" dirty="0">
                <a:latin typeface="OTNEJMQuadraat"/>
              </a:rPr>
              <a:t>Finally, physicians and advanced care clinicians can under- go brief training (8 and 24 hours, respectively) to obtain an “X” waiver on their DEA license so they can use buprenorphine to treat OUD. </a:t>
            </a:r>
            <a:endParaRPr lang="en-US" dirty="0"/>
          </a:p>
        </p:txBody>
      </p:sp>
      <p:sp>
        <p:nvSpPr>
          <p:cNvPr id="9" name="Rectangle 8">
            <a:extLst>
              <a:ext uri="{FF2B5EF4-FFF2-40B4-BE49-F238E27FC236}">
                <a16:creationId xmlns:a16="http://schemas.microsoft.com/office/drawing/2014/main" id="{14324E0D-DA5A-7740-B8B8-D856E4F955C7}"/>
              </a:ext>
            </a:extLst>
          </p:cNvPr>
          <p:cNvSpPr/>
          <p:nvPr/>
        </p:nvSpPr>
        <p:spPr>
          <a:xfrm>
            <a:off x="528450" y="3793649"/>
            <a:ext cx="7546770" cy="307777"/>
          </a:xfrm>
          <a:prstGeom prst="rect">
            <a:avLst/>
          </a:prstGeom>
        </p:spPr>
        <p:txBody>
          <a:bodyPr wrap="square">
            <a:spAutoFit/>
          </a:bodyPr>
          <a:lstStyle/>
          <a:p>
            <a:r>
              <a:rPr lang="en-US" dirty="0">
                <a:latin typeface="OTNEJMQuadraat"/>
              </a:rPr>
              <a:t>Similarly, take-home or co-prescription of naloxone for patients taking any opioids should be routine. </a:t>
            </a:r>
            <a:endParaRPr lang="en-US" dirty="0"/>
          </a:p>
        </p:txBody>
      </p:sp>
      <p:cxnSp>
        <p:nvCxnSpPr>
          <p:cNvPr id="76" name="Shape 76" descr="decorative line"/>
          <p:cNvCxnSpPr/>
          <p:nvPr/>
        </p:nvCxnSpPr>
        <p:spPr>
          <a:xfrm>
            <a:off x="33950" y="503600"/>
            <a:ext cx="8827200" cy="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2432619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5" name="Shape 75"/>
          <p:cNvSpPr txBox="1">
            <a:spLocks noGrp="1"/>
          </p:cNvSpPr>
          <p:nvPr>
            <p:ph type="title"/>
          </p:nvPr>
        </p:nvSpPr>
        <p:spPr>
          <a:xfrm>
            <a:off x="141950" y="-127675"/>
            <a:ext cx="8520600" cy="572700"/>
          </a:xfrm>
          <a:prstGeom prst="rect">
            <a:avLst/>
          </a:prstGeom>
        </p:spPr>
        <p:txBody>
          <a:bodyPr spcFirstLastPara="1" wrap="square" lIns="91425" tIns="91425" rIns="91425" bIns="91425" anchor="t" anchorCtr="0">
            <a:noAutofit/>
          </a:bodyPr>
          <a:lstStyle/>
          <a:p>
            <a:pPr marL="0" lvl="0" indent="0" rtl="0">
              <a:lnSpc>
                <a:spcPct val="115000"/>
              </a:lnSpc>
              <a:spcBef>
                <a:spcPts val="1400"/>
              </a:spcBef>
              <a:spcAft>
                <a:spcPts val="1400"/>
              </a:spcAft>
              <a:buNone/>
            </a:pPr>
            <a:r>
              <a:rPr lang="en" sz="1400" b="1" dirty="0">
                <a:solidFill>
                  <a:srgbClr val="F1C232"/>
                </a:solidFill>
              </a:rPr>
              <a:t>ED-BRIDGE </a:t>
            </a:r>
            <a:r>
              <a:rPr lang="en" sz="1400" dirty="0">
                <a:solidFill>
                  <a:srgbClr val="F1C232"/>
                </a:solidFill>
              </a:rPr>
              <a:t>| Emergency Buprenorphine </a:t>
            </a:r>
            <a:r>
              <a:rPr lang="en" sz="1400" dirty="0" smtClean="0">
                <a:solidFill>
                  <a:srgbClr val="F1C232"/>
                </a:solidFill>
              </a:rPr>
              <a:t>Treatment </a:t>
            </a:r>
            <a:r>
              <a:rPr lang="en" sz="1400" dirty="0" smtClean="0">
                <a:solidFill>
                  <a:schemeClr val="bg1"/>
                </a:solidFill>
              </a:rPr>
              <a:t>10 </a:t>
            </a:r>
            <a:endParaRPr dirty="0">
              <a:solidFill>
                <a:schemeClr val="bg1"/>
              </a:solidFill>
            </a:endParaRPr>
          </a:p>
        </p:txBody>
      </p:sp>
      <p:cxnSp>
        <p:nvCxnSpPr>
          <p:cNvPr id="76" name="Shape 76" descr="decorative line"/>
          <p:cNvCxnSpPr/>
          <p:nvPr/>
        </p:nvCxnSpPr>
        <p:spPr>
          <a:xfrm>
            <a:off x="33950" y="503600"/>
            <a:ext cx="8827200" cy="0"/>
          </a:xfrm>
          <a:prstGeom prst="straightConnector1">
            <a:avLst/>
          </a:prstGeom>
          <a:noFill/>
          <a:ln w="9525" cap="flat" cmpd="sng">
            <a:solidFill>
              <a:schemeClr val="dk2"/>
            </a:solidFill>
            <a:prstDash val="solid"/>
            <a:round/>
            <a:headEnd type="none" w="med" len="med"/>
            <a:tailEnd type="none" w="med" len="med"/>
          </a:ln>
        </p:spPr>
      </p:cxnSp>
      <p:pic>
        <p:nvPicPr>
          <p:cNvPr id="4" name="Picture 3" descr="Snippet from heading of scientific article.&#10;&#10;The American Journal on Addictions, 13:S17-S28, 2004 Copyright American Academy of Addiction Psychiatry&#10;&#10;ISSN: 1055-0496 print / 1521-0391 online&#10;DOI: 10.1080/10550490490440780&#10;&#10;French Field Experience with Buprenorphine&#10;Authors: Marc Auriacomber, M.D., M.Sc., Melina Fatseas, M.D., M.Ph., Jacques Duberet, M.D., Jean-Pierre Daulouede, M.D., Jean Tignol, M.D. ">
            <a:extLst>
              <a:ext uri="{FF2B5EF4-FFF2-40B4-BE49-F238E27FC236}">
                <a16:creationId xmlns:a16="http://schemas.microsoft.com/office/drawing/2014/main" id="{BE64D8B6-5A68-E343-AFE7-B46AE62D5632}"/>
              </a:ext>
            </a:extLst>
          </p:cNvPr>
          <p:cNvPicPr>
            <a:picLocks noChangeAspect="1"/>
          </p:cNvPicPr>
          <p:nvPr/>
        </p:nvPicPr>
        <p:blipFill>
          <a:blip r:embed="rId3"/>
          <a:stretch>
            <a:fillRect/>
          </a:stretch>
        </p:blipFill>
        <p:spPr>
          <a:xfrm>
            <a:off x="494556" y="738525"/>
            <a:ext cx="8167994" cy="3572218"/>
          </a:xfrm>
          <a:prstGeom prst="rect">
            <a:avLst/>
          </a:prstGeom>
        </p:spPr>
      </p:pic>
    </p:spTree>
    <p:extLst>
      <p:ext uri="{BB962C8B-B14F-4D97-AF65-F5344CB8AC3E}">
        <p14:creationId xmlns:p14="http://schemas.microsoft.com/office/powerpoint/2010/main" val="4175696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5" name="Shape 75"/>
          <p:cNvSpPr txBox="1">
            <a:spLocks noGrp="1"/>
          </p:cNvSpPr>
          <p:nvPr>
            <p:ph type="title"/>
          </p:nvPr>
        </p:nvSpPr>
        <p:spPr>
          <a:xfrm>
            <a:off x="141950" y="-127675"/>
            <a:ext cx="8520600" cy="572700"/>
          </a:xfrm>
          <a:prstGeom prst="rect">
            <a:avLst/>
          </a:prstGeom>
        </p:spPr>
        <p:txBody>
          <a:bodyPr spcFirstLastPara="1" wrap="square" lIns="91425" tIns="91425" rIns="91425" bIns="91425" anchor="t" anchorCtr="0">
            <a:noAutofit/>
          </a:bodyPr>
          <a:lstStyle/>
          <a:p>
            <a:pPr marL="0" lvl="0" indent="0" rtl="0">
              <a:lnSpc>
                <a:spcPct val="115000"/>
              </a:lnSpc>
              <a:spcBef>
                <a:spcPts val="1400"/>
              </a:spcBef>
              <a:spcAft>
                <a:spcPts val="1400"/>
              </a:spcAft>
              <a:buNone/>
            </a:pPr>
            <a:r>
              <a:rPr lang="en" sz="1400" b="1" dirty="0">
                <a:solidFill>
                  <a:srgbClr val="F1C232"/>
                </a:solidFill>
              </a:rPr>
              <a:t>ED-BRIDGE </a:t>
            </a:r>
            <a:r>
              <a:rPr lang="en" sz="1400" dirty="0">
                <a:solidFill>
                  <a:srgbClr val="F1C232"/>
                </a:solidFill>
              </a:rPr>
              <a:t>| Emergency Buprenorphine Treatment</a:t>
            </a:r>
            <a:r>
              <a:rPr lang="en" sz="1400" dirty="0"/>
              <a:t> </a:t>
            </a:r>
            <a:r>
              <a:rPr lang="en" sz="1400" dirty="0" smtClean="0">
                <a:solidFill>
                  <a:schemeClr val="bg1"/>
                </a:solidFill>
              </a:rPr>
              <a:t>11</a:t>
            </a:r>
            <a:endParaRPr dirty="0">
              <a:solidFill>
                <a:schemeClr val="bg1"/>
              </a:solidFill>
            </a:endParaRPr>
          </a:p>
        </p:txBody>
      </p:sp>
      <p:pic>
        <p:nvPicPr>
          <p:cNvPr id="7" name="Picture 6" descr="Dr. Herring sitting and taking notes while facing a patient named Alex.&#10;&#10;Speaker notes: This lack of trust, this fear of persecution for a medical disease. I was increbibly lucky that some amazing and compassionate people such as Amy Smith lead me to a different way of approaching these patients.  This is Alex. This is the first patient I ever gave buprenorphine to. It was a revelation, he just laid it out for me…years of heroin use, He made several attempts to quit, and reports a pattern of using up all his dope, then getting desperate as the withdrawal set in and look for relief.  &#10;Going back to his dealer meant failure and return to his addiction.  So where he turn in the middle of the night??&#10;The nearest ER where he knew the magic words to receive opioids “10 out of 10 pain” &#10;Then with his withdrawal improved he still wanted to complete his detoxification, so he would then report being suicidal and be transferred to the local locked facility.&#10;&#10;Contrast this insane waste of resources, with day I met Alex. He had heard about the new program and came in.  He was seen in fast track.  No labs were drawn, no tests done.  He received a script and followed up with a partner clinic 3 days later.&#10;">
            <a:extLst>
              <a:ext uri="{FF2B5EF4-FFF2-40B4-BE49-F238E27FC236}">
                <a16:creationId xmlns:a16="http://schemas.microsoft.com/office/drawing/2014/main" id="{FE887E53-A6C3-8144-AC8C-3D27F3BD60D3}"/>
              </a:ext>
            </a:extLst>
          </p:cNvPr>
          <p:cNvPicPr>
            <a:picLocks noChangeAspect="1"/>
          </p:cNvPicPr>
          <p:nvPr/>
        </p:nvPicPr>
        <p:blipFill rotWithShape="1">
          <a:blip r:embed="rId3"/>
          <a:srcRect t="15135" b="9253"/>
          <a:stretch/>
        </p:blipFill>
        <p:spPr>
          <a:xfrm>
            <a:off x="-69687" y="445025"/>
            <a:ext cx="9213687" cy="4639900"/>
          </a:xfrm>
          <a:prstGeom prst="rect">
            <a:avLst/>
          </a:prstGeom>
        </p:spPr>
      </p:pic>
    </p:spTree>
    <p:extLst>
      <p:ext uri="{BB962C8B-B14F-4D97-AF65-F5344CB8AC3E}">
        <p14:creationId xmlns:p14="http://schemas.microsoft.com/office/powerpoint/2010/main" val="3187644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5" name="Shape 75"/>
          <p:cNvSpPr txBox="1">
            <a:spLocks noGrp="1"/>
          </p:cNvSpPr>
          <p:nvPr>
            <p:ph type="title"/>
          </p:nvPr>
        </p:nvSpPr>
        <p:spPr>
          <a:xfrm>
            <a:off x="141950" y="-127675"/>
            <a:ext cx="8520600" cy="572700"/>
          </a:xfrm>
          <a:prstGeom prst="rect">
            <a:avLst/>
          </a:prstGeom>
        </p:spPr>
        <p:txBody>
          <a:bodyPr spcFirstLastPara="1" wrap="square" lIns="91425" tIns="91425" rIns="91425" bIns="91425" anchor="t" anchorCtr="0">
            <a:noAutofit/>
          </a:bodyPr>
          <a:lstStyle/>
          <a:p>
            <a:pPr marL="0" lvl="0" indent="0" rtl="0">
              <a:lnSpc>
                <a:spcPct val="115000"/>
              </a:lnSpc>
              <a:spcBef>
                <a:spcPts val="1400"/>
              </a:spcBef>
              <a:spcAft>
                <a:spcPts val="1400"/>
              </a:spcAft>
              <a:buNone/>
            </a:pPr>
            <a:r>
              <a:rPr lang="en" sz="1400" b="1" dirty="0">
                <a:solidFill>
                  <a:srgbClr val="F1C232"/>
                </a:solidFill>
              </a:rPr>
              <a:t>ED-BRIDGE </a:t>
            </a:r>
            <a:r>
              <a:rPr lang="en" sz="1400" dirty="0">
                <a:solidFill>
                  <a:srgbClr val="F1C232"/>
                </a:solidFill>
              </a:rPr>
              <a:t>| Emergency Buprenorphine Treatment</a:t>
            </a:r>
            <a:r>
              <a:rPr lang="en" sz="1400" dirty="0"/>
              <a:t> </a:t>
            </a:r>
            <a:r>
              <a:rPr lang="en" sz="1400" dirty="0" smtClean="0">
                <a:solidFill>
                  <a:schemeClr val="bg1"/>
                </a:solidFill>
              </a:rPr>
              <a:t>12</a:t>
            </a:r>
            <a:endParaRPr dirty="0">
              <a:solidFill>
                <a:schemeClr val="bg1"/>
              </a:solidFill>
            </a:endParaRPr>
          </a:p>
        </p:txBody>
      </p:sp>
      <p:cxnSp>
        <p:nvCxnSpPr>
          <p:cNvPr id="76" name="Shape 76" descr="decorative line"/>
          <p:cNvCxnSpPr/>
          <p:nvPr/>
        </p:nvCxnSpPr>
        <p:spPr>
          <a:xfrm>
            <a:off x="33950" y="503600"/>
            <a:ext cx="8827200" cy="0"/>
          </a:xfrm>
          <a:prstGeom prst="straightConnector1">
            <a:avLst/>
          </a:prstGeom>
          <a:noFill/>
          <a:ln w="9525" cap="flat" cmpd="sng">
            <a:solidFill>
              <a:schemeClr val="dk2"/>
            </a:solidFill>
            <a:prstDash val="solid"/>
            <a:round/>
            <a:headEnd type="none" w="med" len="med"/>
            <a:tailEnd type="none" w="med" len="med"/>
          </a:ln>
        </p:spPr>
      </p:cxnSp>
      <p:pic>
        <p:nvPicPr>
          <p:cNvPr id="5" name="Picture 4" descr="Logo: ED Bridge&#10;Logo: Santa Clara Valley Medical Center Hospitals &amp; Clinics&#10;&#10;Need help with pain pill or heroin?&#10;We want to help you get off opioids and started on suboxone (buprenorphine).&#10;&#10;Ask here more information.">
            <a:extLst>
              <a:ext uri="{FF2B5EF4-FFF2-40B4-BE49-F238E27FC236}">
                <a16:creationId xmlns:a16="http://schemas.microsoft.com/office/drawing/2014/main" id="{F97736BC-1F4C-9642-A865-5E1E5CC67A73}"/>
              </a:ext>
            </a:extLst>
          </p:cNvPr>
          <p:cNvPicPr>
            <a:picLocks noChangeAspect="1"/>
          </p:cNvPicPr>
          <p:nvPr/>
        </p:nvPicPr>
        <p:blipFill rotWithShape="1">
          <a:blip r:embed="rId3"/>
          <a:srcRect b="11644"/>
          <a:stretch/>
        </p:blipFill>
        <p:spPr>
          <a:xfrm>
            <a:off x="1195834" y="562177"/>
            <a:ext cx="7328233" cy="4581324"/>
          </a:xfrm>
          <a:prstGeom prst="rect">
            <a:avLst/>
          </a:prstGeom>
        </p:spPr>
      </p:pic>
    </p:spTree>
    <p:extLst>
      <p:ext uri="{BB962C8B-B14F-4D97-AF65-F5344CB8AC3E}">
        <p14:creationId xmlns:p14="http://schemas.microsoft.com/office/powerpoint/2010/main" val="669417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5" name="Shape 75"/>
          <p:cNvSpPr txBox="1">
            <a:spLocks noGrp="1"/>
          </p:cNvSpPr>
          <p:nvPr>
            <p:ph type="title"/>
          </p:nvPr>
        </p:nvSpPr>
        <p:spPr>
          <a:xfrm>
            <a:off x="141950" y="-127675"/>
            <a:ext cx="8520600" cy="572700"/>
          </a:xfrm>
          <a:prstGeom prst="rect">
            <a:avLst/>
          </a:prstGeom>
        </p:spPr>
        <p:txBody>
          <a:bodyPr spcFirstLastPara="1" wrap="square" lIns="91425" tIns="91425" rIns="91425" bIns="91425" anchor="t" anchorCtr="0">
            <a:noAutofit/>
          </a:bodyPr>
          <a:lstStyle/>
          <a:p>
            <a:pPr marL="0" lvl="0" indent="0" rtl="0">
              <a:lnSpc>
                <a:spcPct val="115000"/>
              </a:lnSpc>
              <a:spcBef>
                <a:spcPts val="1400"/>
              </a:spcBef>
              <a:spcAft>
                <a:spcPts val="1400"/>
              </a:spcAft>
              <a:buNone/>
            </a:pPr>
            <a:r>
              <a:rPr lang="en" sz="1400" b="1" dirty="0">
                <a:solidFill>
                  <a:srgbClr val="F1C232"/>
                </a:solidFill>
              </a:rPr>
              <a:t>ED-BRIDGE </a:t>
            </a:r>
            <a:r>
              <a:rPr lang="en" sz="1400" dirty="0">
                <a:solidFill>
                  <a:srgbClr val="F1C232"/>
                </a:solidFill>
              </a:rPr>
              <a:t>| Emergency Buprenorphine </a:t>
            </a:r>
            <a:r>
              <a:rPr lang="en" sz="1400" dirty="0" smtClean="0">
                <a:solidFill>
                  <a:srgbClr val="F1C232"/>
                </a:solidFill>
              </a:rPr>
              <a:t>Treatment </a:t>
            </a:r>
            <a:r>
              <a:rPr lang="en" sz="1400" dirty="0" smtClean="0">
                <a:solidFill>
                  <a:schemeClr val="bg1"/>
                </a:solidFill>
              </a:rPr>
              <a:t>13 </a:t>
            </a:r>
            <a:endParaRPr dirty="0">
              <a:solidFill>
                <a:schemeClr val="bg1"/>
              </a:solidFill>
            </a:endParaRPr>
          </a:p>
        </p:txBody>
      </p:sp>
      <p:cxnSp>
        <p:nvCxnSpPr>
          <p:cNvPr id="76" name="Shape 76" descr="decorative line"/>
          <p:cNvCxnSpPr/>
          <p:nvPr/>
        </p:nvCxnSpPr>
        <p:spPr>
          <a:xfrm>
            <a:off x="33950" y="503600"/>
            <a:ext cx="8827200" cy="0"/>
          </a:xfrm>
          <a:prstGeom prst="straightConnector1">
            <a:avLst/>
          </a:prstGeom>
          <a:noFill/>
          <a:ln w="9525" cap="flat" cmpd="sng">
            <a:solidFill>
              <a:schemeClr val="dk2"/>
            </a:solidFill>
            <a:prstDash val="solid"/>
            <a:round/>
            <a:headEnd type="none" w="med" len="med"/>
            <a:tailEnd type="none" w="med" len="med"/>
          </a:ln>
        </p:spPr>
      </p:cxnSp>
      <p:pic>
        <p:nvPicPr>
          <p:cNvPr id="3" name="Picture 2" descr="California ACEP and ED-Bridge logos.&#10;&#10;Diagram of how patients move through ED-Bridge. ">
            <a:extLst>
              <a:ext uri="{FF2B5EF4-FFF2-40B4-BE49-F238E27FC236}">
                <a16:creationId xmlns:a16="http://schemas.microsoft.com/office/drawing/2014/main" id="{3C1070D7-D85F-9B44-932E-D928E2999911}"/>
              </a:ext>
            </a:extLst>
          </p:cNvPr>
          <p:cNvPicPr>
            <a:picLocks noChangeAspect="1"/>
          </p:cNvPicPr>
          <p:nvPr/>
        </p:nvPicPr>
        <p:blipFill>
          <a:blip r:embed="rId3"/>
          <a:stretch>
            <a:fillRect/>
          </a:stretch>
        </p:blipFill>
        <p:spPr>
          <a:xfrm>
            <a:off x="617518" y="562176"/>
            <a:ext cx="1858159" cy="4572812"/>
          </a:xfrm>
          <a:prstGeom prst="rect">
            <a:avLst/>
          </a:prstGeom>
        </p:spPr>
      </p:pic>
      <p:sp>
        <p:nvSpPr>
          <p:cNvPr id="8" name="Google Shape;66;p15">
            <a:extLst>
              <a:ext uri="{FF2B5EF4-FFF2-40B4-BE49-F238E27FC236}">
                <a16:creationId xmlns:a16="http://schemas.microsoft.com/office/drawing/2014/main" id="{2E2938C1-B91D-6444-B9A4-6905A234B089}"/>
              </a:ext>
            </a:extLst>
          </p:cNvPr>
          <p:cNvSpPr txBox="1">
            <a:spLocks/>
          </p:cNvSpPr>
          <p:nvPr/>
        </p:nvSpPr>
        <p:spPr>
          <a:xfrm>
            <a:off x="3066775" y="1549430"/>
            <a:ext cx="5424082" cy="22269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dirty="0"/>
              <a:t>Started on Norco for a shoulder injury. Want’s to get off, has tried and failed. </a:t>
            </a:r>
          </a:p>
        </p:txBody>
      </p:sp>
    </p:spTree>
    <p:extLst>
      <p:ext uri="{BB962C8B-B14F-4D97-AF65-F5344CB8AC3E}">
        <p14:creationId xmlns:p14="http://schemas.microsoft.com/office/powerpoint/2010/main" val="22811186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5" name="Shape 75"/>
          <p:cNvSpPr txBox="1">
            <a:spLocks noGrp="1"/>
          </p:cNvSpPr>
          <p:nvPr>
            <p:ph type="title"/>
          </p:nvPr>
        </p:nvSpPr>
        <p:spPr>
          <a:xfrm>
            <a:off x="141950" y="-127675"/>
            <a:ext cx="8520600" cy="572700"/>
          </a:xfrm>
          <a:prstGeom prst="rect">
            <a:avLst/>
          </a:prstGeom>
        </p:spPr>
        <p:txBody>
          <a:bodyPr spcFirstLastPara="1" wrap="square" lIns="91425" tIns="91425" rIns="91425" bIns="91425" anchor="t" anchorCtr="0">
            <a:noAutofit/>
          </a:bodyPr>
          <a:lstStyle/>
          <a:p>
            <a:pPr marL="0" lvl="0" indent="0" rtl="0">
              <a:lnSpc>
                <a:spcPct val="115000"/>
              </a:lnSpc>
              <a:spcBef>
                <a:spcPts val="1400"/>
              </a:spcBef>
              <a:spcAft>
                <a:spcPts val="1400"/>
              </a:spcAft>
              <a:buNone/>
            </a:pPr>
            <a:r>
              <a:rPr lang="en" sz="1400" b="1" dirty="0">
                <a:solidFill>
                  <a:srgbClr val="F1C232"/>
                </a:solidFill>
              </a:rPr>
              <a:t>ED-BRIDGE </a:t>
            </a:r>
            <a:r>
              <a:rPr lang="en" sz="1400" dirty="0">
                <a:solidFill>
                  <a:srgbClr val="F1C232"/>
                </a:solidFill>
              </a:rPr>
              <a:t>| Emergency Buprenorphine Treatment</a:t>
            </a:r>
            <a:r>
              <a:rPr lang="en" sz="1400" dirty="0"/>
              <a:t> </a:t>
            </a:r>
            <a:r>
              <a:rPr lang="en" sz="1400" dirty="0" smtClean="0">
                <a:solidFill>
                  <a:schemeClr val="bg1"/>
                </a:solidFill>
              </a:rPr>
              <a:t>14</a:t>
            </a:r>
            <a:endParaRPr dirty="0">
              <a:solidFill>
                <a:schemeClr val="bg1"/>
              </a:solidFill>
            </a:endParaRPr>
          </a:p>
        </p:txBody>
      </p:sp>
      <p:pic>
        <p:nvPicPr>
          <p:cNvPr id="3" name="Picture 2" descr="Line graph showing probability to stray in treatment by treatment duration (months.)  Lines shown for low daily dose vs high daily dose. Log-rank test: P=0.0130.&#10;&#10;Probability sharply decreases as treatment duration inreases.  The high daily dose group has a slightly higher probability to stay in treatment.&#10;&#10;Speaker note: We need a buprenorphine first approach.  Yes counseling matters, wrap around attention to trauma, mental health, methamphetamine/cocaine/alcohol disorders and housing are incredibly important, but addressing all these various issues cannot be a barrier to opioid substitution.  We must allow lean bup programs to take root.  &#10;">
            <a:extLst>
              <a:ext uri="{FF2B5EF4-FFF2-40B4-BE49-F238E27FC236}">
                <a16:creationId xmlns:a16="http://schemas.microsoft.com/office/drawing/2014/main" id="{739D9B18-BC71-FF44-99CC-D09EBF7BF483}"/>
              </a:ext>
            </a:extLst>
          </p:cNvPr>
          <p:cNvPicPr>
            <a:picLocks noChangeAspect="1"/>
          </p:cNvPicPr>
          <p:nvPr/>
        </p:nvPicPr>
        <p:blipFill rotWithShape="1">
          <a:blip r:embed="rId3"/>
          <a:srcRect l="7206"/>
          <a:stretch/>
        </p:blipFill>
        <p:spPr>
          <a:xfrm>
            <a:off x="-1" y="562176"/>
            <a:ext cx="9267987" cy="4449212"/>
          </a:xfrm>
          <a:prstGeom prst="rect">
            <a:avLst/>
          </a:prstGeom>
        </p:spPr>
      </p:pic>
      <p:graphicFrame>
        <p:nvGraphicFramePr>
          <p:cNvPr id="8" name="Diagram 7" descr="circular arrow - center says &quot;second chances&quot;">
            <a:extLst>
              <a:ext uri="{FF2B5EF4-FFF2-40B4-BE49-F238E27FC236}">
                <a16:creationId xmlns:a16="http://schemas.microsoft.com/office/drawing/2014/main" id="{CCB5FE2E-ABAD-DA4A-B2ED-5A161227470C}"/>
              </a:ext>
            </a:extLst>
          </p:cNvPr>
          <p:cNvGraphicFramePr/>
          <p:nvPr>
            <p:extLst>
              <p:ext uri="{D42A27DB-BD31-4B8C-83A1-F6EECF244321}">
                <p14:modId xmlns:p14="http://schemas.microsoft.com/office/powerpoint/2010/main" val="1414697031"/>
              </p:ext>
            </p:extLst>
          </p:nvPr>
        </p:nvGraphicFramePr>
        <p:xfrm flipV="1">
          <a:off x="898901" y="466273"/>
          <a:ext cx="2340243" cy="15335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76" name="Shape 76" descr="decorative line"/>
          <p:cNvCxnSpPr>
            <a:cxnSpLocks/>
          </p:cNvCxnSpPr>
          <p:nvPr/>
        </p:nvCxnSpPr>
        <p:spPr>
          <a:xfrm>
            <a:off x="33950" y="503600"/>
            <a:ext cx="9110050" cy="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37425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5" name="Shape 75"/>
          <p:cNvSpPr txBox="1">
            <a:spLocks noGrp="1"/>
          </p:cNvSpPr>
          <p:nvPr>
            <p:ph type="title"/>
          </p:nvPr>
        </p:nvSpPr>
        <p:spPr>
          <a:xfrm>
            <a:off x="141950" y="-127675"/>
            <a:ext cx="8520600" cy="572700"/>
          </a:xfrm>
          <a:prstGeom prst="rect">
            <a:avLst/>
          </a:prstGeom>
        </p:spPr>
        <p:txBody>
          <a:bodyPr spcFirstLastPara="1" wrap="square" lIns="91425" tIns="91425" rIns="91425" bIns="91425" anchor="t" anchorCtr="0">
            <a:noAutofit/>
          </a:bodyPr>
          <a:lstStyle/>
          <a:p>
            <a:pPr marL="0" lvl="0" indent="0" rtl="0">
              <a:lnSpc>
                <a:spcPct val="115000"/>
              </a:lnSpc>
              <a:spcBef>
                <a:spcPts val="1400"/>
              </a:spcBef>
              <a:spcAft>
                <a:spcPts val="1400"/>
              </a:spcAft>
              <a:buNone/>
            </a:pPr>
            <a:r>
              <a:rPr lang="en" sz="1400" b="1" dirty="0">
                <a:solidFill>
                  <a:srgbClr val="F1C232"/>
                </a:solidFill>
              </a:rPr>
              <a:t>ED-BRIDGE </a:t>
            </a:r>
            <a:r>
              <a:rPr lang="en" sz="1400" dirty="0">
                <a:solidFill>
                  <a:srgbClr val="F1C232"/>
                </a:solidFill>
              </a:rPr>
              <a:t>| Emergency Buprenorphine Treatment</a:t>
            </a:r>
            <a:r>
              <a:rPr lang="en" sz="1400" dirty="0"/>
              <a:t> </a:t>
            </a:r>
            <a:r>
              <a:rPr lang="en" sz="1400" dirty="0" smtClean="0">
                <a:solidFill>
                  <a:schemeClr val="bg1"/>
                </a:solidFill>
              </a:rPr>
              <a:t>15</a:t>
            </a:r>
            <a:endParaRPr dirty="0">
              <a:solidFill>
                <a:schemeClr val="bg1"/>
              </a:solidFill>
            </a:endParaRPr>
          </a:p>
        </p:txBody>
      </p:sp>
      <p:pic>
        <p:nvPicPr>
          <p:cNvPr id="3" name="Picture 2" descr="photo of patient, Rhonda, staring out of a window&#10;&#10;Speaker note: Rhonda struggles with alcohol">
            <a:extLst>
              <a:ext uri="{FF2B5EF4-FFF2-40B4-BE49-F238E27FC236}">
                <a16:creationId xmlns:a16="http://schemas.microsoft.com/office/drawing/2014/main" id="{E067B27E-F78E-BA4A-8AC4-439E8E8E226B}"/>
              </a:ext>
            </a:extLst>
          </p:cNvPr>
          <p:cNvPicPr>
            <a:picLocks noChangeAspect="1"/>
          </p:cNvPicPr>
          <p:nvPr/>
        </p:nvPicPr>
        <p:blipFill rotWithShape="1">
          <a:blip r:embed="rId3"/>
          <a:srcRect b="23863"/>
          <a:stretch/>
        </p:blipFill>
        <p:spPr>
          <a:xfrm>
            <a:off x="33950" y="524076"/>
            <a:ext cx="9110050" cy="4619424"/>
          </a:xfrm>
          <a:prstGeom prst="rect">
            <a:avLst/>
          </a:prstGeom>
        </p:spPr>
      </p:pic>
      <p:cxnSp>
        <p:nvCxnSpPr>
          <p:cNvPr id="76" name="Shape 76" descr="decorative line"/>
          <p:cNvCxnSpPr/>
          <p:nvPr/>
        </p:nvCxnSpPr>
        <p:spPr>
          <a:xfrm>
            <a:off x="33950" y="503600"/>
            <a:ext cx="8827200" cy="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20012612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5" name="Shape 75"/>
          <p:cNvSpPr txBox="1">
            <a:spLocks noGrp="1"/>
          </p:cNvSpPr>
          <p:nvPr>
            <p:ph type="title"/>
          </p:nvPr>
        </p:nvSpPr>
        <p:spPr>
          <a:xfrm>
            <a:off x="141950" y="-127675"/>
            <a:ext cx="8520600" cy="572700"/>
          </a:xfrm>
          <a:prstGeom prst="rect">
            <a:avLst/>
          </a:prstGeom>
        </p:spPr>
        <p:txBody>
          <a:bodyPr spcFirstLastPara="1" wrap="square" lIns="91425" tIns="91425" rIns="91425" bIns="91425" anchor="t" anchorCtr="0">
            <a:noAutofit/>
          </a:bodyPr>
          <a:lstStyle/>
          <a:p>
            <a:pPr marL="0" lvl="0" indent="0" rtl="0">
              <a:lnSpc>
                <a:spcPct val="115000"/>
              </a:lnSpc>
              <a:spcBef>
                <a:spcPts val="1400"/>
              </a:spcBef>
              <a:spcAft>
                <a:spcPts val="1400"/>
              </a:spcAft>
              <a:buNone/>
            </a:pPr>
            <a:r>
              <a:rPr lang="en" sz="1400" b="1" dirty="0">
                <a:solidFill>
                  <a:srgbClr val="F1C232"/>
                </a:solidFill>
              </a:rPr>
              <a:t>ED-BRIDGE </a:t>
            </a:r>
            <a:r>
              <a:rPr lang="en" sz="1400" dirty="0">
                <a:solidFill>
                  <a:srgbClr val="F1C232"/>
                </a:solidFill>
              </a:rPr>
              <a:t>| Emergency Buprenorphine Treatment</a:t>
            </a:r>
            <a:r>
              <a:rPr lang="en" sz="1400" dirty="0"/>
              <a:t> </a:t>
            </a:r>
            <a:r>
              <a:rPr lang="en" sz="1400" dirty="0" smtClean="0">
                <a:solidFill>
                  <a:schemeClr val="bg1"/>
                </a:solidFill>
              </a:rPr>
              <a:t>16</a:t>
            </a:r>
            <a:endParaRPr dirty="0">
              <a:solidFill>
                <a:schemeClr val="bg1"/>
              </a:solidFill>
            </a:endParaRPr>
          </a:p>
        </p:txBody>
      </p:sp>
      <p:cxnSp>
        <p:nvCxnSpPr>
          <p:cNvPr id="76" name="Shape 76" descr="decorative line"/>
          <p:cNvCxnSpPr/>
          <p:nvPr/>
        </p:nvCxnSpPr>
        <p:spPr>
          <a:xfrm>
            <a:off x="33950" y="503600"/>
            <a:ext cx="8827200" cy="0"/>
          </a:xfrm>
          <a:prstGeom prst="straightConnector1">
            <a:avLst/>
          </a:prstGeom>
          <a:noFill/>
          <a:ln w="9525" cap="flat" cmpd="sng">
            <a:solidFill>
              <a:schemeClr val="dk2"/>
            </a:solidFill>
            <a:prstDash val="solid"/>
            <a:round/>
            <a:headEnd type="none" w="med" len="med"/>
            <a:tailEnd type="none" w="med" len="med"/>
          </a:ln>
        </p:spPr>
      </p:cxnSp>
      <p:pic>
        <p:nvPicPr>
          <p:cNvPr id="3" name="Picture 2" descr="5 circles connected in no particular order: Integrative therapies, Behavioral therapies, Procedures, Medication, and Movement-based therapies.&#10;&#10;Integrative therapies: &#10;-massage, counterstrain&#10;-chiropracty, accupuncture&#10;-supplements, anti-inflammatory eating&#10;-yoga, tai chi&#10;-mindfulness&#10;&#10;Behavioral therapies:&#10;-individual therapy&#10;-depression/anxiety group&#10;-health/pain group&#10;-social engagement plan&#10;-cognitive behavioral therapy (CBT)&#10;&#10;Procedures:&#10;-injections (joint, trigger point, epidural)&#10;-Referrals (orthopedics, neurosurgery, pain clinic)&#10;-ice/heat&#10;&#10;Medication:&#10;-NSAID/acetaminophen&#10;-anticonvulsants&#10;-antidepressants&#10;-topical (lidocaine, capsacin)&#10;-immune modulators&#10;-muscle relaxants&#10;-buprenorphine&#10;-lowest effective opioid dose&#10;&#10;Movement-based therapies:&#10;-physical/occupational therapy&#10;-supervised/graded physical activity">
            <a:extLst>
              <a:ext uri="{FF2B5EF4-FFF2-40B4-BE49-F238E27FC236}">
                <a16:creationId xmlns:a16="http://schemas.microsoft.com/office/drawing/2014/main" id="{10674BB5-238C-5D4A-9D4B-2A9AD90AEC87}"/>
              </a:ext>
            </a:extLst>
          </p:cNvPr>
          <p:cNvPicPr>
            <a:picLocks noChangeAspect="1"/>
          </p:cNvPicPr>
          <p:nvPr/>
        </p:nvPicPr>
        <p:blipFill rotWithShape="1">
          <a:blip r:embed="rId3"/>
          <a:srcRect t="1334" r="3080" b="34127"/>
          <a:stretch/>
        </p:blipFill>
        <p:spPr>
          <a:xfrm>
            <a:off x="1507804" y="528150"/>
            <a:ext cx="5866773" cy="4603475"/>
          </a:xfrm>
          <a:prstGeom prst="rect">
            <a:avLst/>
          </a:prstGeom>
        </p:spPr>
      </p:pic>
    </p:spTree>
    <p:extLst>
      <p:ext uri="{BB962C8B-B14F-4D97-AF65-F5344CB8AC3E}">
        <p14:creationId xmlns:p14="http://schemas.microsoft.com/office/powerpoint/2010/main" val="8365933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5" name="Shape 75"/>
          <p:cNvSpPr txBox="1">
            <a:spLocks noGrp="1"/>
          </p:cNvSpPr>
          <p:nvPr>
            <p:ph type="title"/>
          </p:nvPr>
        </p:nvSpPr>
        <p:spPr>
          <a:xfrm>
            <a:off x="141950" y="-127675"/>
            <a:ext cx="8520600" cy="572700"/>
          </a:xfrm>
          <a:prstGeom prst="rect">
            <a:avLst/>
          </a:prstGeom>
        </p:spPr>
        <p:txBody>
          <a:bodyPr spcFirstLastPara="1" wrap="square" lIns="91425" tIns="91425" rIns="91425" bIns="91425" anchor="t" anchorCtr="0">
            <a:noAutofit/>
          </a:bodyPr>
          <a:lstStyle/>
          <a:p>
            <a:pPr marL="0" lvl="0" indent="0" rtl="0">
              <a:lnSpc>
                <a:spcPct val="115000"/>
              </a:lnSpc>
              <a:spcBef>
                <a:spcPts val="1400"/>
              </a:spcBef>
              <a:spcAft>
                <a:spcPts val="1400"/>
              </a:spcAft>
              <a:buNone/>
            </a:pPr>
            <a:r>
              <a:rPr lang="en" sz="1400" b="1" dirty="0">
                <a:solidFill>
                  <a:srgbClr val="F1C232"/>
                </a:solidFill>
              </a:rPr>
              <a:t>ED-BRIDGE </a:t>
            </a:r>
            <a:r>
              <a:rPr lang="en" sz="1400" dirty="0">
                <a:solidFill>
                  <a:srgbClr val="F1C232"/>
                </a:solidFill>
              </a:rPr>
              <a:t>| Emergency Buprenorphine Treatment</a:t>
            </a:r>
            <a:r>
              <a:rPr lang="en" sz="1400" dirty="0"/>
              <a:t> </a:t>
            </a:r>
            <a:r>
              <a:rPr lang="en" sz="1400" dirty="0" smtClean="0">
                <a:solidFill>
                  <a:schemeClr val="bg1"/>
                </a:solidFill>
              </a:rPr>
              <a:t>17</a:t>
            </a:r>
            <a:endParaRPr dirty="0">
              <a:solidFill>
                <a:schemeClr val="bg1"/>
              </a:solidFill>
            </a:endParaRPr>
          </a:p>
        </p:txBody>
      </p:sp>
      <p:cxnSp>
        <p:nvCxnSpPr>
          <p:cNvPr id="76" name="Shape 76" descr="decorative line"/>
          <p:cNvCxnSpPr/>
          <p:nvPr/>
        </p:nvCxnSpPr>
        <p:spPr>
          <a:xfrm>
            <a:off x="33950" y="503600"/>
            <a:ext cx="8827200" cy="0"/>
          </a:xfrm>
          <a:prstGeom prst="straightConnector1">
            <a:avLst/>
          </a:prstGeom>
          <a:noFill/>
          <a:ln w="9525" cap="flat" cmpd="sng">
            <a:solidFill>
              <a:schemeClr val="dk2"/>
            </a:solidFill>
            <a:prstDash val="solid"/>
            <a:round/>
            <a:headEnd type="none" w="med" len="med"/>
            <a:tailEnd type="none" w="med" len="med"/>
          </a:ln>
        </p:spPr>
      </p:cxnSp>
      <p:sp>
        <p:nvSpPr>
          <p:cNvPr id="6" name="Google Shape;66;p15">
            <a:extLst>
              <a:ext uri="{FF2B5EF4-FFF2-40B4-BE49-F238E27FC236}">
                <a16:creationId xmlns:a16="http://schemas.microsoft.com/office/drawing/2014/main" id="{191357D8-227E-1C43-970F-5DBC257D0E7A}"/>
              </a:ext>
            </a:extLst>
          </p:cNvPr>
          <p:cNvSpPr txBox="1">
            <a:spLocks/>
          </p:cNvSpPr>
          <p:nvPr/>
        </p:nvSpPr>
        <p:spPr>
          <a:xfrm>
            <a:off x="311700" y="4450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dirty="0"/>
              <a:t>Address chronic pain risk factors as the primary issue</a:t>
            </a:r>
          </a:p>
        </p:txBody>
      </p:sp>
      <p:sp>
        <p:nvSpPr>
          <p:cNvPr id="7" name="Google Shape;67;p15">
            <a:extLst>
              <a:ext uri="{FF2B5EF4-FFF2-40B4-BE49-F238E27FC236}">
                <a16:creationId xmlns:a16="http://schemas.microsoft.com/office/drawing/2014/main" id="{6C1257A3-EB9F-D544-8BB3-0B75EBE66037}"/>
              </a:ext>
            </a:extLst>
          </p:cNvPr>
          <p:cNvSpPr txBox="1">
            <a:spLocks noGrp="1"/>
          </p:cNvSpPr>
          <p:nvPr>
            <p:ph type="body" idx="1"/>
          </p:nvPr>
        </p:nvSpPr>
        <p:spPr>
          <a:xfrm>
            <a:off x="798589" y="1876869"/>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Stable Circadian rhythm - sleep and eating</a:t>
            </a:r>
            <a:endParaRPr dirty="0"/>
          </a:p>
          <a:p>
            <a:pPr marL="457200" lvl="0" indent="-342900" algn="l" rtl="0">
              <a:spcBef>
                <a:spcPts val="0"/>
              </a:spcBef>
              <a:spcAft>
                <a:spcPts val="0"/>
              </a:spcAft>
              <a:buSzPts val="1800"/>
              <a:buChar char="●"/>
            </a:pPr>
            <a:r>
              <a:rPr lang="en" dirty="0"/>
              <a:t>Daily exercise</a:t>
            </a:r>
            <a:endParaRPr dirty="0"/>
          </a:p>
          <a:p>
            <a:pPr marL="457200" lvl="0" indent="-342900" algn="l" rtl="0">
              <a:spcBef>
                <a:spcPts val="0"/>
              </a:spcBef>
              <a:spcAft>
                <a:spcPts val="0"/>
              </a:spcAft>
              <a:buSzPts val="1800"/>
              <a:buChar char="●"/>
            </a:pPr>
            <a:r>
              <a:rPr lang="en" dirty="0"/>
              <a:t>Meaningful social connections</a:t>
            </a:r>
            <a:endParaRPr dirty="0"/>
          </a:p>
          <a:p>
            <a:pPr marL="457200" lvl="0" indent="-342900" algn="l" rtl="0">
              <a:spcBef>
                <a:spcPts val="0"/>
              </a:spcBef>
              <a:spcAft>
                <a:spcPts val="0"/>
              </a:spcAft>
              <a:buSzPts val="1800"/>
              <a:buChar char="●"/>
            </a:pPr>
            <a:r>
              <a:rPr lang="en" dirty="0"/>
              <a:t>Somatic engagement - touch, movement - Yoga, Tai Chi etc..</a:t>
            </a:r>
            <a:endParaRPr dirty="0"/>
          </a:p>
          <a:p>
            <a:pPr marL="457200" lvl="0" indent="-342900" algn="l" rtl="0">
              <a:spcBef>
                <a:spcPts val="0"/>
              </a:spcBef>
              <a:spcAft>
                <a:spcPts val="0"/>
              </a:spcAft>
              <a:buSzPts val="1800"/>
              <a:buChar char="●"/>
            </a:pPr>
            <a:r>
              <a:rPr lang="en" dirty="0"/>
              <a:t>Ambition and positive coping </a:t>
            </a:r>
            <a:endParaRPr dirty="0"/>
          </a:p>
          <a:p>
            <a:pPr marL="457200" lvl="0" indent="-342900" algn="l" rtl="0">
              <a:spcBef>
                <a:spcPts val="0"/>
              </a:spcBef>
              <a:spcAft>
                <a:spcPts val="0"/>
              </a:spcAft>
              <a:buSzPts val="1800"/>
              <a:buChar char="●"/>
            </a:pPr>
            <a:r>
              <a:rPr lang="en" dirty="0"/>
              <a:t>Tobacco!!</a:t>
            </a:r>
            <a:endParaRPr dirty="0"/>
          </a:p>
        </p:txBody>
      </p:sp>
    </p:spTree>
    <p:extLst>
      <p:ext uri="{BB962C8B-B14F-4D97-AF65-F5344CB8AC3E}">
        <p14:creationId xmlns:p14="http://schemas.microsoft.com/office/powerpoint/2010/main" val="113865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5" name="Shape 75"/>
          <p:cNvSpPr txBox="1">
            <a:spLocks noGrp="1"/>
          </p:cNvSpPr>
          <p:nvPr>
            <p:ph type="title"/>
          </p:nvPr>
        </p:nvSpPr>
        <p:spPr>
          <a:xfrm>
            <a:off x="141950" y="-127675"/>
            <a:ext cx="8520600" cy="572700"/>
          </a:xfrm>
          <a:prstGeom prst="rect">
            <a:avLst/>
          </a:prstGeom>
        </p:spPr>
        <p:txBody>
          <a:bodyPr spcFirstLastPara="1" wrap="square" lIns="91425" tIns="91425" rIns="91425" bIns="91425" anchor="t" anchorCtr="0">
            <a:noAutofit/>
          </a:bodyPr>
          <a:lstStyle/>
          <a:p>
            <a:pPr marL="0" lvl="0" indent="0" rtl="0">
              <a:lnSpc>
                <a:spcPct val="115000"/>
              </a:lnSpc>
              <a:spcBef>
                <a:spcPts val="1400"/>
              </a:spcBef>
              <a:spcAft>
                <a:spcPts val="1400"/>
              </a:spcAft>
              <a:buNone/>
            </a:pPr>
            <a:r>
              <a:rPr lang="en" sz="1400" b="1" dirty="0">
                <a:solidFill>
                  <a:srgbClr val="F1C232"/>
                </a:solidFill>
              </a:rPr>
              <a:t>ED-BRIDGE </a:t>
            </a:r>
            <a:r>
              <a:rPr lang="en" sz="1400" dirty="0">
                <a:solidFill>
                  <a:srgbClr val="F1C232"/>
                </a:solidFill>
              </a:rPr>
              <a:t>| Emergency Buprenorphine </a:t>
            </a:r>
            <a:r>
              <a:rPr lang="en" sz="1400" dirty="0" smtClean="0">
                <a:solidFill>
                  <a:srgbClr val="F1C232"/>
                </a:solidFill>
              </a:rPr>
              <a:t>Treatment</a:t>
            </a:r>
            <a:r>
              <a:rPr lang="en" sz="1400" dirty="0"/>
              <a:t> </a:t>
            </a:r>
            <a:r>
              <a:rPr lang="en" sz="1400" dirty="0" smtClean="0">
                <a:solidFill>
                  <a:schemeClr val="bg1"/>
                </a:solidFill>
              </a:rPr>
              <a:t> 1</a:t>
            </a:r>
            <a:endParaRPr dirty="0">
              <a:solidFill>
                <a:schemeClr val="bg1"/>
              </a:solidFill>
            </a:endParaRPr>
          </a:p>
        </p:txBody>
      </p:sp>
      <p:sp>
        <p:nvSpPr>
          <p:cNvPr id="4" name="TextBox 3">
            <a:extLst>
              <a:ext uri="{FF2B5EF4-FFF2-40B4-BE49-F238E27FC236}">
                <a16:creationId xmlns:a16="http://schemas.microsoft.com/office/drawing/2014/main" id="{B18E7B8F-E1B5-204C-B0F1-33836791FBBE}"/>
              </a:ext>
            </a:extLst>
          </p:cNvPr>
          <p:cNvSpPr txBox="1"/>
          <p:nvPr/>
        </p:nvSpPr>
        <p:spPr>
          <a:xfrm>
            <a:off x="1046619" y="562176"/>
            <a:ext cx="6801862" cy="646331"/>
          </a:xfrm>
          <a:prstGeom prst="rect">
            <a:avLst/>
          </a:prstGeom>
          <a:noFill/>
        </p:spPr>
        <p:txBody>
          <a:bodyPr wrap="none" rtlCol="0">
            <a:spAutoFit/>
          </a:bodyPr>
          <a:lstStyle/>
          <a:p>
            <a:r>
              <a:rPr lang="en-US" sz="3600" b="1" dirty="0"/>
              <a:t>We all treat the same patients </a:t>
            </a:r>
          </a:p>
        </p:txBody>
      </p:sp>
      <p:cxnSp>
        <p:nvCxnSpPr>
          <p:cNvPr id="76" name="Shape 76" descr="decorative line"/>
          <p:cNvCxnSpPr/>
          <p:nvPr/>
        </p:nvCxnSpPr>
        <p:spPr>
          <a:xfrm>
            <a:off x="33950" y="503600"/>
            <a:ext cx="8827200" cy="0"/>
          </a:xfrm>
          <a:prstGeom prst="straightConnector1">
            <a:avLst/>
          </a:prstGeom>
          <a:noFill/>
          <a:ln w="9525" cap="flat" cmpd="sng">
            <a:solidFill>
              <a:schemeClr val="dk2"/>
            </a:solidFill>
            <a:prstDash val="solid"/>
            <a:round/>
            <a:headEnd type="none" w="med" len="med"/>
            <a:tailEnd type="none" w="med" len="med"/>
          </a:ln>
        </p:spPr>
      </p:cxnSp>
      <p:pic>
        <p:nvPicPr>
          <p:cNvPr id="3" name="Picture 2" descr="A photo of a large group of diverse people - different ages, genders and races. ">
            <a:extLst>
              <a:ext uri="{FF2B5EF4-FFF2-40B4-BE49-F238E27FC236}">
                <a16:creationId xmlns:a16="http://schemas.microsoft.com/office/drawing/2014/main" id="{C9098313-9D61-344B-BAD1-197B46CCCB02}"/>
              </a:ext>
            </a:extLst>
          </p:cNvPr>
          <p:cNvPicPr>
            <a:picLocks noChangeAspect="1"/>
          </p:cNvPicPr>
          <p:nvPr/>
        </p:nvPicPr>
        <p:blipFill>
          <a:blip r:embed="rId3"/>
          <a:stretch>
            <a:fillRect/>
          </a:stretch>
        </p:blipFill>
        <p:spPr>
          <a:xfrm>
            <a:off x="1855784" y="1208507"/>
            <a:ext cx="5183532" cy="4097654"/>
          </a:xfrm>
          <a:prstGeom prst="rect">
            <a:avLst/>
          </a:prstGeom>
        </p:spPr>
      </p:pic>
    </p:spTree>
    <p:extLst>
      <p:ext uri="{BB962C8B-B14F-4D97-AF65-F5344CB8AC3E}">
        <p14:creationId xmlns:p14="http://schemas.microsoft.com/office/powerpoint/2010/main" val="2976083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700" y="221386"/>
            <a:ext cx="8520600" cy="572700"/>
          </a:xfrm>
        </p:spPr>
        <p:txBody>
          <a:bodyPr/>
          <a:lstStyle/>
          <a:p>
            <a:r>
              <a:rPr lang="en-US" sz="3600" b="1" dirty="0" smtClean="0"/>
              <a:t>Opioid Induced Pain (revisited)</a:t>
            </a:r>
            <a:endParaRPr lang="en-US" sz="3600" b="1" dirty="0"/>
          </a:p>
        </p:txBody>
      </p:sp>
      <p:pic>
        <p:nvPicPr>
          <p:cNvPr id="413" name="pasted-image.tiff" descr="Opioid Induced Pain&#10;Infographic showing how moriphine can induce pain neurochemically by acting on M6G and M3G to stimulate dynorphin release.  &#10;&#10;Speaker note: So what’s happening with Alex. Basically as soon as you start to take an opioid you have short-term analgesic effects that are mediated through the mu opioid system this produces pain relief relaxation and euphoria.  At the same time dynorphin is released activating microglia promoting the release of neural excitatory inflammatory cytokines and stimulating Opioid receptors— these events promote enhanced pain sensitivity, descending amplification of pain; producing a long-lasting hyperalgesic state.&#10;"/>
          <p:cNvPicPr>
            <a:picLocks noChangeAspect="1"/>
          </p:cNvPicPr>
          <p:nvPr/>
        </p:nvPicPr>
        <p:blipFill>
          <a:blip r:embed="rId3">
            <a:extLst/>
          </a:blip>
          <a:stretch>
            <a:fillRect/>
          </a:stretch>
        </p:blipFill>
        <p:spPr>
          <a:xfrm>
            <a:off x="1010172" y="435696"/>
            <a:ext cx="6858001" cy="4850892"/>
          </a:xfrm>
          <a:prstGeom prst="rect">
            <a:avLst/>
          </a:prstGeom>
          <a:ln w="12700">
            <a:miter lim="400000"/>
          </a:ln>
        </p:spPr>
      </p:pic>
    </p:spTree>
    <p:extLst>
      <p:ext uri="{BB962C8B-B14F-4D97-AF65-F5344CB8AC3E}">
        <p14:creationId xmlns:p14="http://schemas.microsoft.com/office/powerpoint/2010/main" val="3102327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Analgesics by site of action</a:t>
            </a:r>
            <a:endParaRPr lang="en-US" dirty="0"/>
          </a:p>
        </p:txBody>
      </p:sp>
      <p:pic>
        <p:nvPicPr>
          <p:cNvPr id="423" name="Screen Shot 2017-01-30 at 8.18.52 PM.png" descr="Diagram of Algesics by site of action&#10;&#10;Brain (perception and modulation): opioids, NSAIDS, Ketamine (NMDA antagonist), TCAs, Gabapentinoids, Benzodiazepins&#10;&#10;Spinal cord (transmission):&#10;opioids, neuraxial local anesthetics (epidural or spinal), ketamine, alpha-agonist (clonidine)&#10;(descending modulation)&#10;TCA, opioid, alpha-agonists&#10;&#10;Peripheral nerve (transmission):&#10;nerve block with local anesthetic, ketamine, alpha-agonist (clonidine), TCAs, opioids&#10;&#10;Tissue (transduction):&#10;local anesthetic infiltration, opioids, NSAIDs, corticosteroid, cooling, immobilization, elevation&#10;&#10;Also show is a diagram of the cortex, dorsal horn and dorsal root ganglion, and peripheral nerve.&#10;&#10;Pathway shown: &#10;hypothalamic hormone release &gt; neuroendocrine systemic catabolic and inflammatory response &gt; metabolic stress response&#10;"/>
          <p:cNvPicPr>
            <a:picLocks noChangeAspect="1"/>
          </p:cNvPicPr>
          <p:nvPr/>
        </p:nvPicPr>
        <p:blipFill>
          <a:blip r:embed="rId2">
            <a:extLst/>
          </a:blip>
          <a:stretch>
            <a:fillRect/>
          </a:stretch>
        </p:blipFill>
        <p:spPr>
          <a:xfrm>
            <a:off x="2003311" y="0"/>
            <a:ext cx="5516546" cy="5143501"/>
          </a:xfrm>
          <a:prstGeom prst="rect">
            <a:avLst/>
          </a:prstGeom>
          <a:ln w="12700">
            <a:miter lim="400000"/>
          </a:ln>
        </p:spPr>
      </p:pic>
    </p:spTree>
    <p:extLst>
      <p:ext uri="{BB962C8B-B14F-4D97-AF65-F5344CB8AC3E}">
        <p14:creationId xmlns:p14="http://schemas.microsoft.com/office/powerpoint/2010/main" val="2094754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ultrasound</a:t>
            </a:r>
            <a:endParaRPr lang="en-US" dirty="0"/>
          </a:p>
        </p:txBody>
      </p:sp>
      <p:pic>
        <p:nvPicPr>
          <p:cNvPr id="441" name="image7.png" descr="photo of health care provider holding up an ultrasound device - his hand is circled and highlighted yellow"/>
          <p:cNvPicPr>
            <a:picLocks noChangeAspect="1"/>
          </p:cNvPicPr>
          <p:nvPr/>
        </p:nvPicPr>
        <p:blipFill>
          <a:blip r:embed="rId2">
            <a:extLst/>
          </a:blip>
          <a:srcRect l="39846" t="15691"/>
          <a:stretch>
            <a:fillRect/>
          </a:stretch>
        </p:blipFill>
        <p:spPr>
          <a:xfrm>
            <a:off x="874724" y="-1713766"/>
            <a:ext cx="7135476" cy="7624698"/>
          </a:xfrm>
          <a:prstGeom prst="rect">
            <a:avLst/>
          </a:prstGeom>
          <a:ln w="12700">
            <a:miter lim="400000"/>
          </a:ln>
        </p:spPr>
      </p:pic>
    </p:spTree>
    <p:extLst>
      <p:ext uri="{BB962C8B-B14F-4D97-AF65-F5344CB8AC3E}">
        <p14:creationId xmlns:p14="http://schemas.microsoft.com/office/powerpoint/2010/main" val="4088382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5" name="Shape 75"/>
          <p:cNvSpPr txBox="1">
            <a:spLocks noGrp="1"/>
          </p:cNvSpPr>
          <p:nvPr>
            <p:ph type="title"/>
          </p:nvPr>
        </p:nvSpPr>
        <p:spPr>
          <a:xfrm>
            <a:off x="141950" y="-127675"/>
            <a:ext cx="8520600" cy="572700"/>
          </a:xfrm>
          <a:prstGeom prst="rect">
            <a:avLst/>
          </a:prstGeom>
        </p:spPr>
        <p:txBody>
          <a:bodyPr spcFirstLastPara="1" wrap="square" lIns="91425" tIns="91425" rIns="91425" bIns="91425" anchor="t" anchorCtr="0">
            <a:noAutofit/>
          </a:bodyPr>
          <a:lstStyle/>
          <a:p>
            <a:pPr marL="0" lvl="0" indent="0" rtl="0">
              <a:lnSpc>
                <a:spcPct val="115000"/>
              </a:lnSpc>
              <a:spcBef>
                <a:spcPts val="1400"/>
              </a:spcBef>
              <a:spcAft>
                <a:spcPts val="1400"/>
              </a:spcAft>
              <a:buNone/>
            </a:pPr>
            <a:r>
              <a:rPr lang="en" sz="1400" b="1" dirty="0">
                <a:solidFill>
                  <a:srgbClr val="F1C232"/>
                </a:solidFill>
              </a:rPr>
              <a:t>ED-BRIDGE </a:t>
            </a:r>
            <a:r>
              <a:rPr lang="en" sz="1400" dirty="0">
                <a:solidFill>
                  <a:srgbClr val="F1C232"/>
                </a:solidFill>
              </a:rPr>
              <a:t>| Emergency Buprenorphine Treatment</a:t>
            </a:r>
            <a:r>
              <a:rPr lang="en" sz="1400" dirty="0"/>
              <a:t> </a:t>
            </a:r>
            <a:r>
              <a:rPr lang="en" sz="1400" dirty="0" smtClean="0">
                <a:solidFill>
                  <a:schemeClr val="bg1"/>
                </a:solidFill>
              </a:rPr>
              <a:t>18</a:t>
            </a:r>
            <a:endParaRPr dirty="0">
              <a:solidFill>
                <a:schemeClr val="bg1"/>
              </a:solidFill>
            </a:endParaRPr>
          </a:p>
        </p:txBody>
      </p:sp>
      <p:pic>
        <p:nvPicPr>
          <p:cNvPr id="4" name="Picture 3" descr="photo of woman sitting down&#10;&#10;speaker notes: Pregnant woman 85 yo female with COPD and sleep disorder on opioids x 8 years for pain&#10;&#10;Chronic low back pain&#10;&#10;Remote lumbar reconstructions and L4-5 fusion&#10;&#10;On morphine SR 15mg bid + oxycodone 10mg q 4h po (MME = 120 mg)&#10;&#10;Pain fluctuates and causes significant distress each day&#10;&#10;Nighttime awakenings due to pain&#10;">
            <a:extLst>
              <a:ext uri="{FF2B5EF4-FFF2-40B4-BE49-F238E27FC236}">
                <a16:creationId xmlns:a16="http://schemas.microsoft.com/office/drawing/2014/main" id="{3BFC6653-9A50-654E-95E6-BFCFC4E67925}"/>
              </a:ext>
            </a:extLst>
          </p:cNvPr>
          <p:cNvPicPr>
            <a:picLocks noChangeAspect="1"/>
          </p:cNvPicPr>
          <p:nvPr/>
        </p:nvPicPr>
        <p:blipFill rotWithShape="1">
          <a:blip r:embed="rId3"/>
          <a:srcRect b="22847"/>
          <a:stretch/>
        </p:blipFill>
        <p:spPr>
          <a:xfrm>
            <a:off x="0" y="445025"/>
            <a:ext cx="9144000" cy="4698475"/>
          </a:xfrm>
          <a:prstGeom prst="rect">
            <a:avLst/>
          </a:prstGeom>
        </p:spPr>
      </p:pic>
    </p:spTree>
    <p:extLst>
      <p:ext uri="{BB962C8B-B14F-4D97-AF65-F5344CB8AC3E}">
        <p14:creationId xmlns:p14="http://schemas.microsoft.com/office/powerpoint/2010/main" val="12655945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917207" y="296945"/>
            <a:ext cx="4997686" cy="572700"/>
          </a:xfrm>
        </p:spPr>
        <p:txBody>
          <a:bodyPr/>
          <a:lstStyle/>
          <a:p>
            <a:r>
              <a:rPr lang="en-US" b="1" dirty="0"/>
              <a:t>HYBRID (</a:t>
            </a:r>
            <a:r>
              <a:rPr lang="en-US" b="1" dirty="0" err="1"/>
              <a:t>Kornfeld</a:t>
            </a:r>
            <a:r>
              <a:rPr lang="en-US" b="1" dirty="0"/>
              <a:t>) Method</a:t>
            </a:r>
            <a:br>
              <a:rPr lang="en-US" b="1" dirty="0"/>
            </a:br>
            <a:endParaRPr lang="en-US" b="1" dirty="0"/>
          </a:p>
        </p:txBody>
      </p:sp>
      <p:sp>
        <p:nvSpPr>
          <p:cNvPr id="7" name="Content Placeholder 6">
            <a:extLst>
              <a:ext uri="{FF2B5EF4-FFF2-40B4-BE49-F238E27FC236}">
                <a16:creationId xmlns:a16="http://schemas.microsoft.com/office/drawing/2014/main" id="{874147B1-35F0-420B-9E4C-C4DE4B139225}"/>
              </a:ext>
            </a:extLst>
          </p:cNvPr>
          <p:cNvSpPr>
            <a:spLocks noGrp="1"/>
          </p:cNvSpPr>
          <p:nvPr>
            <p:ph sz="quarter" idx="4294967295"/>
          </p:nvPr>
        </p:nvSpPr>
        <p:spPr>
          <a:xfrm>
            <a:off x="2598480" y="969197"/>
            <a:ext cx="4316413" cy="846747"/>
          </a:xfrm>
        </p:spPr>
        <p:txBody>
          <a:bodyPr/>
          <a:lstStyle/>
          <a:p>
            <a:pPr marL="0" indent="0">
              <a:buNone/>
            </a:pPr>
            <a:r>
              <a:rPr lang="en-US" dirty="0"/>
              <a:t>SMALL dose with transdermal and sublingual buprenorphine</a:t>
            </a:r>
          </a:p>
        </p:txBody>
      </p:sp>
      <p:sp>
        <p:nvSpPr>
          <p:cNvPr id="65" name="TextBox 64">
            <a:extLst>
              <a:ext uri="{FF2B5EF4-FFF2-40B4-BE49-F238E27FC236}">
                <a16:creationId xmlns:a16="http://schemas.microsoft.com/office/drawing/2014/main" id="{F61381E2-EBEF-41C9-A4A5-1EE23B089476}"/>
              </a:ext>
            </a:extLst>
          </p:cNvPr>
          <p:cNvSpPr txBox="1"/>
          <p:nvPr/>
        </p:nvSpPr>
        <p:spPr>
          <a:xfrm>
            <a:off x="595326" y="4744560"/>
            <a:ext cx="2797103" cy="253916"/>
          </a:xfrm>
          <a:prstGeom prst="rect">
            <a:avLst/>
          </a:prstGeom>
          <a:noFill/>
        </p:spPr>
        <p:txBody>
          <a:bodyPr wrap="square" rtlCol="0">
            <a:spAutoFit/>
          </a:bodyPr>
          <a:lstStyle/>
          <a:p>
            <a:r>
              <a:rPr lang="en-US" sz="1050" dirty="0">
                <a:solidFill>
                  <a:schemeClr val="bg1"/>
                </a:solidFill>
                <a:highlight>
                  <a:srgbClr val="000000"/>
                </a:highlight>
              </a:rPr>
              <a:t>Micro gram </a:t>
            </a:r>
            <a:r>
              <a:rPr lang="en-US" sz="1050" dirty="0" err="1">
                <a:solidFill>
                  <a:schemeClr val="bg1"/>
                </a:solidFill>
                <a:highlight>
                  <a:srgbClr val="000000"/>
                </a:highlight>
              </a:rPr>
              <a:t>Bup</a:t>
            </a:r>
            <a:r>
              <a:rPr lang="en-US" sz="1050" dirty="0">
                <a:solidFill>
                  <a:schemeClr val="bg1"/>
                </a:solidFill>
                <a:highlight>
                  <a:srgbClr val="000000"/>
                </a:highlight>
              </a:rPr>
              <a:t> patch</a:t>
            </a:r>
          </a:p>
        </p:txBody>
      </p:sp>
      <p:pic>
        <p:nvPicPr>
          <p:cNvPr id="8" name="Picture 4" descr="Image result for transdermal patch administration">
            <a:extLst>
              <a:ext uri="{FF2B5EF4-FFF2-40B4-BE49-F238E27FC236}">
                <a16:creationId xmlns:a16="http://schemas.microsoft.com/office/drawing/2014/main" id="{F403318C-93C9-424C-95F5-D68BA571DD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31" y="2312482"/>
            <a:ext cx="3047663" cy="228574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E149CB5F-0E2B-45B2-A2B0-DCD75E5B6449}"/>
              </a:ext>
            </a:extLst>
          </p:cNvPr>
          <p:cNvSpPr txBox="1"/>
          <p:nvPr/>
        </p:nvSpPr>
        <p:spPr>
          <a:xfrm>
            <a:off x="3517709" y="4695531"/>
            <a:ext cx="2797103" cy="253916"/>
          </a:xfrm>
          <a:prstGeom prst="rect">
            <a:avLst/>
          </a:prstGeom>
          <a:noFill/>
        </p:spPr>
        <p:txBody>
          <a:bodyPr wrap="square" rtlCol="0">
            <a:spAutoFit/>
          </a:bodyPr>
          <a:lstStyle/>
          <a:p>
            <a:r>
              <a:rPr lang="en-US" sz="1050" dirty="0">
                <a:solidFill>
                  <a:schemeClr val="bg1"/>
                </a:solidFill>
                <a:highlight>
                  <a:srgbClr val="000000"/>
                </a:highlight>
              </a:rPr>
              <a:t>1/8 film of 2 mg = 0.25 mg </a:t>
            </a:r>
            <a:r>
              <a:rPr lang="en-US" sz="1050" dirty="0" err="1">
                <a:solidFill>
                  <a:schemeClr val="bg1"/>
                </a:solidFill>
                <a:highlight>
                  <a:srgbClr val="000000"/>
                </a:highlight>
              </a:rPr>
              <a:t>Bup</a:t>
            </a:r>
            <a:endParaRPr lang="en-US" sz="1050" dirty="0">
              <a:solidFill>
                <a:schemeClr val="bg1"/>
              </a:solidFill>
              <a:highlight>
                <a:srgbClr val="000000"/>
              </a:highlight>
            </a:endParaRPr>
          </a:p>
        </p:txBody>
      </p:sp>
      <p:grpSp>
        <p:nvGrpSpPr>
          <p:cNvPr id="63" name="Group 62" descr="photo of buprenorphine film, logo says N2">
            <a:extLst>
              <a:ext uri="{FF2B5EF4-FFF2-40B4-BE49-F238E27FC236}">
                <a16:creationId xmlns:a16="http://schemas.microsoft.com/office/drawing/2014/main" id="{807BC7BB-F387-4C64-94D2-65A8F4B872F7}"/>
              </a:ext>
            </a:extLst>
          </p:cNvPr>
          <p:cNvGrpSpPr/>
          <p:nvPr/>
        </p:nvGrpSpPr>
        <p:grpSpPr>
          <a:xfrm>
            <a:off x="3146094" y="2312482"/>
            <a:ext cx="3113053" cy="2250914"/>
            <a:chOff x="4255294" y="3323449"/>
            <a:chExt cx="4063549" cy="2807524"/>
          </a:xfrm>
        </p:grpSpPr>
        <p:pic>
          <p:nvPicPr>
            <p:cNvPr id="17" name="Picture 2" descr="Image result for suboxone 2mg film image">
              <a:extLst>
                <a:ext uri="{FF2B5EF4-FFF2-40B4-BE49-F238E27FC236}">
                  <a16:creationId xmlns:a16="http://schemas.microsoft.com/office/drawing/2014/main" id="{5A4164BA-89CF-4EB2-9A75-AA9950D737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5294" y="3323449"/>
              <a:ext cx="4063549" cy="2798303"/>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Connector 24">
              <a:extLst>
                <a:ext uri="{FF2B5EF4-FFF2-40B4-BE49-F238E27FC236}">
                  <a16:creationId xmlns:a16="http://schemas.microsoft.com/office/drawing/2014/main" id="{9E6A5251-0859-4837-8140-B78F13629FAD}"/>
                </a:ext>
              </a:extLst>
            </p:cNvPr>
            <p:cNvCxnSpPr>
              <a:cxnSpLocks/>
              <a:stCxn id="17" idx="0"/>
              <a:endCxn id="17" idx="2"/>
            </p:cNvCxnSpPr>
            <p:nvPr/>
          </p:nvCxnSpPr>
          <p:spPr>
            <a:xfrm>
              <a:off x="6287069" y="3323449"/>
              <a:ext cx="0" cy="279830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CF11589-F7AA-47BA-A08A-3877CA9A9352}"/>
                </a:ext>
              </a:extLst>
            </p:cNvPr>
            <p:cNvCxnSpPr>
              <a:cxnSpLocks/>
            </p:cNvCxnSpPr>
            <p:nvPr/>
          </p:nvCxnSpPr>
          <p:spPr>
            <a:xfrm>
              <a:off x="4718488" y="3323449"/>
              <a:ext cx="0" cy="279830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B9EFA75-23D8-4BEA-9E2E-5C0111B7295D}"/>
                </a:ext>
              </a:extLst>
            </p:cNvPr>
            <p:cNvCxnSpPr>
              <a:cxnSpLocks/>
            </p:cNvCxnSpPr>
            <p:nvPr/>
          </p:nvCxnSpPr>
          <p:spPr>
            <a:xfrm>
              <a:off x="5198433" y="3323449"/>
              <a:ext cx="0" cy="28075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D83FDF4-C5F5-4755-AD07-6CFBBCD0CE42}"/>
                </a:ext>
              </a:extLst>
            </p:cNvPr>
            <p:cNvCxnSpPr>
              <a:cxnSpLocks/>
            </p:cNvCxnSpPr>
            <p:nvPr/>
          </p:nvCxnSpPr>
          <p:spPr>
            <a:xfrm>
              <a:off x="6795224" y="3323449"/>
              <a:ext cx="0" cy="28075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5EB1FE7-6557-4A23-94FF-2384B0DAE347}"/>
                </a:ext>
              </a:extLst>
            </p:cNvPr>
            <p:cNvCxnSpPr>
              <a:cxnSpLocks/>
            </p:cNvCxnSpPr>
            <p:nvPr/>
          </p:nvCxnSpPr>
          <p:spPr>
            <a:xfrm>
              <a:off x="7316114" y="3323449"/>
              <a:ext cx="0" cy="280752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04EEC2A-EE06-4006-9967-31C392D91A0D}"/>
                </a:ext>
              </a:extLst>
            </p:cNvPr>
            <p:cNvCxnSpPr>
              <a:cxnSpLocks/>
            </p:cNvCxnSpPr>
            <p:nvPr/>
          </p:nvCxnSpPr>
          <p:spPr>
            <a:xfrm>
              <a:off x="5735247" y="3323449"/>
              <a:ext cx="0" cy="280752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10357CC-9FA2-44FB-AD26-A3EA04F2512C}"/>
                </a:ext>
              </a:extLst>
            </p:cNvPr>
            <p:cNvCxnSpPr>
              <a:cxnSpLocks/>
            </p:cNvCxnSpPr>
            <p:nvPr/>
          </p:nvCxnSpPr>
          <p:spPr>
            <a:xfrm>
              <a:off x="7850651" y="3323449"/>
              <a:ext cx="0" cy="2807524"/>
            </a:xfrm>
            <a:prstGeom prst="line">
              <a:avLst/>
            </a:prstGeom>
          </p:spPr>
          <p:style>
            <a:lnRef idx="1">
              <a:schemeClr val="accent1"/>
            </a:lnRef>
            <a:fillRef idx="0">
              <a:schemeClr val="accent1"/>
            </a:fillRef>
            <a:effectRef idx="0">
              <a:schemeClr val="accent1"/>
            </a:effectRef>
            <a:fontRef idx="minor">
              <a:schemeClr val="tx1"/>
            </a:fontRef>
          </p:style>
        </p:cxnSp>
      </p:grpSp>
      <p:sp>
        <p:nvSpPr>
          <p:cNvPr id="64" name="TextBox 63">
            <a:extLst>
              <a:ext uri="{FF2B5EF4-FFF2-40B4-BE49-F238E27FC236}">
                <a16:creationId xmlns:a16="http://schemas.microsoft.com/office/drawing/2014/main" id="{86CEFCDF-22C2-4559-85A2-0AE4723DBD1D}"/>
              </a:ext>
            </a:extLst>
          </p:cNvPr>
          <p:cNvSpPr txBox="1"/>
          <p:nvPr/>
        </p:nvSpPr>
        <p:spPr>
          <a:xfrm>
            <a:off x="6914893" y="4697782"/>
            <a:ext cx="1918621" cy="253916"/>
          </a:xfrm>
          <a:prstGeom prst="rect">
            <a:avLst/>
          </a:prstGeom>
          <a:noFill/>
        </p:spPr>
        <p:txBody>
          <a:bodyPr wrap="square" rtlCol="0">
            <a:spAutoFit/>
          </a:bodyPr>
          <a:lstStyle/>
          <a:p>
            <a:r>
              <a:rPr lang="en-US" sz="1050" dirty="0">
                <a:solidFill>
                  <a:schemeClr val="bg1"/>
                </a:solidFill>
                <a:highlight>
                  <a:srgbClr val="000000"/>
                </a:highlight>
              </a:rPr>
              <a:t>0.125-0.5 mg </a:t>
            </a:r>
            <a:r>
              <a:rPr lang="en-US" sz="1050" dirty="0" err="1">
                <a:solidFill>
                  <a:schemeClr val="bg1"/>
                </a:solidFill>
                <a:highlight>
                  <a:srgbClr val="000000"/>
                </a:highlight>
              </a:rPr>
              <a:t>Bup</a:t>
            </a:r>
            <a:r>
              <a:rPr lang="en-US" sz="1050" dirty="0">
                <a:solidFill>
                  <a:schemeClr val="bg1"/>
                </a:solidFill>
                <a:highlight>
                  <a:srgbClr val="000000"/>
                </a:highlight>
              </a:rPr>
              <a:t> troche</a:t>
            </a:r>
          </a:p>
        </p:txBody>
      </p:sp>
      <p:pic>
        <p:nvPicPr>
          <p:cNvPr id="20" name="Picture 19" descr="Bup troche">
            <a:extLst>
              <a:ext uri="{FF2B5EF4-FFF2-40B4-BE49-F238E27FC236}">
                <a16:creationId xmlns:a16="http://schemas.microsoft.com/office/drawing/2014/main" id="{C4F7A2E7-6729-4F3A-B1B4-7CFCB8648C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1444" y="2202047"/>
            <a:ext cx="2719796" cy="2396183"/>
          </a:xfrm>
          <a:prstGeom prst="rect">
            <a:avLst/>
          </a:prstGeom>
        </p:spPr>
      </p:pic>
    </p:spTree>
    <p:extLst>
      <p:ext uri="{BB962C8B-B14F-4D97-AF65-F5344CB8AC3E}">
        <p14:creationId xmlns:p14="http://schemas.microsoft.com/office/powerpoint/2010/main" val="3930809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36" hidden="1"/>
          <p:cNvSpPr>
            <a:spLocks noGrp="1"/>
          </p:cNvSpPr>
          <p:nvPr>
            <p:ph type="title"/>
          </p:nvPr>
        </p:nvSpPr>
        <p:spPr/>
        <p:txBody>
          <a:bodyPr/>
          <a:lstStyle/>
          <a:p>
            <a:r>
              <a:rPr lang="en-US" dirty="0" smtClean="0"/>
              <a:t>Day 1</a:t>
            </a:r>
            <a:endParaRPr lang="en-US" dirty="0"/>
          </a:p>
        </p:txBody>
      </p:sp>
      <p:sp>
        <p:nvSpPr>
          <p:cNvPr id="79" name="TextBox 78">
            <a:extLst>
              <a:ext uri="{FF2B5EF4-FFF2-40B4-BE49-F238E27FC236}">
                <a16:creationId xmlns:a16="http://schemas.microsoft.com/office/drawing/2014/main" id="{1185CF5D-A1D3-4007-8183-0BB5D42DFC83}"/>
              </a:ext>
            </a:extLst>
          </p:cNvPr>
          <p:cNvSpPr txBox="1"/>
          <p:nvPr/>
        </p:nvSpPr>
        <p:spPr>
          <a:xfrm>
            <a:off x="146435" y="735904"/>
            <a:ext cx="855619" cy="830997"/>
          </a:xfrm>
          <a:prstGeom prst="rect">
            <a:avLst/>
          </a:prstGeom>
          <a:noFill/>
        </p:spPr>
        <p:txBody>
          <a:bodyPr wrap="square" rtlCol="0">
            <a:spAutoFit/>
          </a:bodyPr>
          <a:lstStyle/>
          <a:p>
            <a:r>
              <a:rPr lang="en-US" sz="2400" dirty="0"/>
              <a:t>DAY 0</a:t>
            </a:r>
          </a:p>
        </p:txBody>
      </p:sp>
      <p:sp>
        <p:nvSpPr>
          <p:cNvPr id="103" name="TextBox 102">
            <a:extLst>
              <a:ext uri="{FF2B5EF4-FFF2-40B4-BE49-F238E27FC236}">
                <a16:creationId xmlns:a16="http://schemas.microsoft.com/office/drawing/2014/main" id="{845294D2-9D07-448C-BE1C-2372A2B4354D}"/>
              </a:ext>
            </a:extLst>
          </p:cNvPr>
          <p:cNvSpPr txBox="1"/>
          <p:nvPr/>
        </p:nvSpPr>
        <p:spPr>
          <a:xfrm>
            <a:off x="4588381" y="987183"/>
            <a:ext cx="3757152" cy="1061829"/>
          </a:xfrm>
          <a:prstGeom prst="rect">
            <a:avLst/>
          </a:prstGeom>
          <a:noFill/>
        </p:spPr>
        <p:txBody>
          <a:bodyPr wrap="square" rtlCol="0">
            <a:spAutoFit/>
          </a:bodyPr>
          <a:lstStyle/>
          <a:p>
            <a:r>
              <a:rPr lang="en-US" sz="2100" dirty="0"/>
              <a:t>DAY 1: </a:t>
            </a:r>
          </a:p>
          <a:p>
            <a:r>
              <a:rPr lang="en-US" sz="2100" dirty="0"/>
              <a:t>Buprenorphine introduced as a transdermal 5 mcg/</a:t>
            </a:r>
            <a:r>
              <a:rPr lang="en-US" sz="2100" dirty="0" err="1"/>
              <a:t>hr</a:t>
            </a:r>
            <a:r>
              <a:rPr lang="en-US" sz="2100" dirty="0"/>
              <a:t> patch</a:t>
            </a:r>
          </a:p>
        </p:txBody>
      </p:sp>
      <p:sp>
        <p:nvSpPr>
          <p:cNvPr id="36" name="TextBox 35">
            <a:extLst>
              <a:ext uri="{FF2B5EF4-FFF2-40B4-BE49-F238E27FC236}">
                <a16:creationId xmlns:a16="http://schemas.microsoft.com/office/drawing/2014/main" id="{B7531039-969F-48A0-84DF-70126D01C34A}"/>
              </a:ext>
            </a:extLst>
          </p:cNvPr>
          <p:cNvSpPr txBox="1"/>
          <p:nvPr/>
        </p:nvSpPr>
        <p:spPr>
          <a:xfrm>
            <a:off x="4619038" y="2851793"/>
            <a:ext cx="3978974" cy="415498"/>
          </a:xfrm>
          <a:prstGeom prst="rect">
            <a:avLst/>
          </a:prstGeom>
          <a:noFill/>
        </p:spPr>
        <p:txBody>
          <a:bodyPr wrap="none" rtlCol="0">
            <a:spAutoFit/>
          </a:bodyPr>
          <a:lstStyle/>
          <a:p>
            <a:r>
              <a:rPr lang="en-US" sz="2100" dirty="0"/>
              <a:t>No change of other medications</a:t>
            </a:r>
          </a:p>
        </p:txBody>
      </p:sp>
      <p:sp>
        <p:nvSpPr>
          <p:cNvPr id="73" name="Rectangle: Rounded Corners 72" descr="Buprenorphine 5 ug TD">
            <a:extLst>
              <a:ext uri="{FF2B5EF4-FFF2-40B4-BE49-F238E27FC236}">
                <a16:creationId xmlns:a16="http://schemas.microsoft.com/office/drawing/2014/main" id="{285A872A-59BB-4560-BA2C-92E5050FF735}"/>
              </a:ext>
            </a:extLst>
          </p:cNvPr>
          <p:cNvSpPr/>
          <p:nvPr/>
        </p:nvSpPr>
        <p:spPr>
          <a:xfrm>
            <a:off x="2660487" y="151374"/>
            <a:ext cx="1249373" cy="606212"/>
          </a:xfrm>
          <a:prstGeom prst="roundRect">
            <a:avLst/>
          </a:prstGeom>
          <a:solidFill>
            <a:srgbClr val="FF00FF"/>
          </a:solidFill>
          <a:ln>
            <a:noFill/>
          </a:ln>
          <a:effectLst>
            <a:glow rad="63500">
              <a:schemeClr val="accent2">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6" name="Arrow: Down 115" descr="arrow ">
            <a:extLst>
              <a:ext uri="{FF2B5EF4-FFF2-40B4-BE49-F238E27FC236}">
                <a16:creationId xmlns:a16="http://schemas.microsoft.com/office/drawing/2014/main" id="{2C98A040-0B07-4AF7-843E-DD4DFD17E0CD}"/>
              </a:ext>
            </a:extLst>
          </p:cNvPr>
          <p:cNvSpPr/>
          <p:nvPr/>
        </p:nvSpPr>
        <p:spPr>
          <a:xfrm>
            <a:off x="2703876" y="867265"/>
            <a:ext cx="363474" cy="393413"/>
          </a:xfrm>
          <a:prstGeom prst="downArrow">
            <a:avLst/>
          </a:prstGeom>
          <a:solidFill>
            <a:srgbClr val="FFF1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0" name="TextBox 79">
            <a:extLst>
              <a:ext uri="{FF2B5EF4-FFF2-40B4-BE49-F238E27FC236}">
                <a16:creationId xmlns:a16="http://schemas.microsoft.com/office/drawing/2014/main" id="{A745F681-47FC-4191-B50F-EA5F6E538556}"/>
              </a:ext>
            </a:extLst>
          </p:cNvPr>
          <p:cNvSpPr txBox="1"/>
          <p:nvPr/>
        </p:nvSpPr>
        <p:spPr>
          <a:xfrm>
            <a:off x="3062396" y="779061"/>
            <a:ext cx="1074333" cy="461665"/>
          </a:xfrm>
          <a:prstGeom prst="rect">
            <a:avLst/>
          </a:prstGeom>
          <a:noFill/>
        </p:spPr>
        <p:txBody>
          <a:bodyPr wrap="none" rtlCol="0">
            <a:spAutoFit/>
          </a:bodyPr>
          <a:lstStyle/>
          <a:p>
            <a:r>
              <a:rPr lang="en-US" sz="2400" dirty="0"/>
              <a:t>DAY 1</a:t>
            </a:r>
          </a:p>
        </p:txBody>
      </p:sp>
      <p:sp>
        <p:nvSpPr>
          <p:cNvPr id="83" name="Oval 4">
            <a:extLst>
              <a:ext uri="{FF2B5EF4-FFF2-40B4-BE49-F238E27FC236}">
                <a16:creationId xmlns:a16="http://schemas.microsoft.com/office/drawing/2014/main" id="{18062065-523A-4A5B-981F-77012BC0BF9C}"/>
              </a:ext>
            </a:extLst>
          </p:cNvPr>
          <p:cNvSpPr txBox="1"/>
          <p:nvPr/>
        </p:nvSpPr>
        <p:spPr>
          <a:xfrm>
            <a:off x="2601920" y="79585"/>
            <a:ext cx="1366506" cy="819281"/>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defTabSz="533400">
              <a:lnSpc>
                <a:spcPct val="90000"/>
              </a:lnSpc>
              <a:spcBef>
                <a:spcPct val="0"/>
              </a:spcBef>
              <a:spcAft>
                <a:spcPct val="35000"/>
              </a:spcAft>
            </a:pPr>
            <a:r>
              <a:rPr lang="en-US" sz="1500" dirty="0">
                <a:solidFill>
                  <a:schemeClr val="bg1"/>
                </a:solidFill>
              </a:rPr>
              <a:t>Buprenorphine</a:t>
            </a:r>
          </a:p>
          <a:p>
            <a:pPr algn="ctr" defTabSz="533400">
              <a:lnSpc>
                <a:spcPct val="90000"/>
              </a:lnSpc>
              <a:spcBef>
                <a:spcPct val="0"/>
              </a:spcBef>
              <a:spcAft>
                <a:spcPct val="35000"/>
              </a:spcAft>
            </a:pPr>
            <a:r>
              <a:rPr lang="en-US" sz="2100" kern="1200" dirty="0">
                <a:solidFill>
                  <a:schemeClr val="tx1"/>
                </a:solidFill>
              </a:rPr>
              <a:t>5 ug </a:t>
            </a:r>
            <a:r>
              <a:rPr lang="en-US" sz="1500" kern="1200" dirty="0">
                <a:solidFill>
                  <a:schemeClr val="bg1"/>
                </a:solidFill>
              </a:rPr>
              <a:t>TD</a:t>
            </a:r>
            <a:endParaRPr lang="en-US" sz="1050" kern="1200" dirty="0">
              <a:solidFill>
                <a:schemeClr val="bg1"/>
              </a:solidFill>
            </a:endParaRPr>
          </a:p>
        </p:txBody>
      </p:sp>
      <p:grpSp>
        <p:nvGrpSpPr>
          <p:cNvPr id="2" name="Group 1" descr="diagram of medication molecules - Oxycodone 10 mg po q 4h and Moriphine SR 15 mg bid">
            <a:extLst>
              <a:ext uri="{FF2B5EF4-FFF2-40B4-BE49-F238E27FC236}">
                <a16:creationId xmlns:a16="http://schemas.microsoft.com/office/drawing/2014/main" id="{4B4DA8B7-48F7-420D-B7CD-509437D3648D}"/>
              </a:ext>
            </a:extLst>
          </p:cNvPr>
          <p:cNvGrpSpPr/>
          <p:nvPr/>
        </p:nvGrpSpPr>
        <p:grpSpPr>
          <a:xfrm>
            <a:off x="73539" y="987183"/>
            <a:ext cx="3757152" cy="2806619"/>
            <a:chOff x="-45782" y="1028116"/>
            <a:chExt cx="5009536" cy="3742158"/>
          </a:xfrm>
        </p:grpSpPr>
        <p:grpSp>
          <p:nvGrpSpPr>
            <p:cNvPr id="3" name="Group 2">
              <a:extLst>
                <a:ext uri="{FF2B5EF4-FFF2-40B4-BE49-F238E27FC236}">
                  <a16:creationId xmlns:a16="http://schemas.microsoft.com/office/drawing/2014/main" id="{71E8F44C-6ECE-43D5-9157-E3F4E10BC22F}"/>
                </a:ext>
              </a:extLst>
            </p:cNvPr>
            <p:cNvGrpSpPr/>
            <p:nvPr/>
          </p:nvGrpSpPr>
          <p:grpSpPr>
            <a:xfrm>
              <a:off x="692938" y="1212057"/>
              <a:ext cx="3780858" cy="3481802"/>
              <a:chOff x="692938" y="1212057"/>
              <a:chExt cx="3780858" cy="3481802"/>
            </a:xfrm>
          </p:grpSpPr>
          <p:grpSp>
            <p:nvGrpSpPr>
              <p:cNvPr id="5" name="Group 4">
                <a:extLst>
                  <a:ext uri="{FF2B5EF4-FFF2-40B4-BE49-F238E27FC236}">
                    <a16:creationId xmlns:a16="http://schemas.microsoft.com/office/drawing/2014/main" id="{1DF99A63-0902-4690-8DAD-0331685A0BC3}"/>
                  </a:ext>
                </a:extLst>
              </p:cNvPr>
              <p:cNvGrpSpPr/>
              <p:nvPr/>
            </p:nvGrpSpPr>
            <p:grpSpPr>
              <a:xfrm>
                <a:off x="692938" y="1212057"/>
                <a:ext cx="3780858" cy="3481802"/>
                <a:chOff x="735801" y="1191361"/>
                <a:chExt cx="3780858" cy="3481802"/>
              </a:xfrm>
            </p:grpSpPr>
            <p:grpSp>
              <p:nvGrpSpPr>
                <p:cNvPr id="9" name="Group 8">
                  <a:extLst>
                    <a:ext uri="{FF2B5EF4-FFF2-40B4-BE49-F238E27FC236}">
                      <a16:creationId xmlns:a16="http://schemas.microsoft.com/office/drawing/2014/main" id="{2527C9F0-4D33-4788-BBD6-D90A2314CC7D}"/>
                    </a:ext>
                  </a:extLst>
                </p:cNvPr>
                <p:cNvGrpSpPr/>
                <p:nvPr/>
              </p:nvGrpSpPr>
              <p:grpSpPr>
                <a:xfrm>
                  <a:off x="2063160" y="2024564"/>
                  <a:ext cx="1789163" cy="2192676"/>
                  <a:chOff x="2926080" y="858108"/>
                  <a:chExt cx="1371600" cy="1371600"/>
                </a:xfrm>
                <a:scene3d>
                  <a:camera prst="orthographicFront"/>
                  <a:lightRig rig="flat" dir="t"/>
                </a:scene3d>
              </p:grpSpPr>
              <p:sp>
                <p:nvSpPr>
                  <p:cNvPr id="34" name="Oval 33">
                    <a:extLst>
                      <a:ext uri="{FF2B5EF4-FFF2-40B4-BE49-F238E27FC236}">
                        <a16:creationId xmlns:a16="http://schemas.microsoft.com/office/drawing/2014/main" id="{9F512C2A-B6EB-495A-9BA1-E168115ABAF2}"/>
                      </a:ext>
                    </a:extLst>
                  </p:cNvPr>
                  <p:cNvSpPr/>
                  <p:nvPr/>
                </p:nvSpPr>
                <p:spPr>
                  <a:xfrm>
                    <a:off x="2926080" y="858108"/>
                    <a:ext cx="1371600" cy="1371600"/>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4">
                      <a:hueOff val="9800891"/>
                      <a:satOff val="-40777"/>
                      <a:lumOff val="9608"/>
                      <a:alphaOff val="0"/>
                    </a:schemeClr>
                  </a:fillRef>
                  <a:effectRef idx="2">
                    <a:schemeClr val="accent4">
                      <a:hueOff val="9800891"/>
                      <a:satOff val="-40777"/>
                      <a:lumOff val="9608"/>
                      <a:alphaOff val="0"/>
                    </a:schemeClr>
                  </a:effectRef>
                  <a:fontRef idx="minor">
                    <a:schemeClr val="lt1"/>
                  </a:fontRef>
                </p:style>
              </p:sp>
              <p:sp>
                <p:nvSpPr>
                  <p:cNvPr id="35" name="Oval 4">
                    <a:extLst>
                      <a:ext uri="{FF2B5EF4-FFF2-40B4-BE49-F238E27FC236}">
                        <a16:creationId xmlns:a16="http://schemas.microsoft.com/office/drawing/2014/main" id="{C8428AC8-4E2D-406B-80F1-8CBED21B3155}"/>
                      </a:ext>
                    </a:extLst>
                  </p:cNvPr>
                  <p:cNvSpPr txBox="1"/>
                  <p:nvPr/>
                </p:nvSpPr>
                <p:spPr>
                  <a:xfrm>
                    <a:off x="3086598" y="1058974"/>
                    <a:ext cx="1170734" cy="117073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defTabSz="533400">
                      <a:lnSpc>
                        <a:spcPct val="90000"/>
                      </a:lnSpc>
                      <a:spcBef>
                        <a:spcPct val="0"/>
                      </a:spcBef>
                      <a:spcAft>
                        <a:spcPct val="35000"/>
                      </a:spcAft>
                    </a:pPr>
                    <a:r>
                      <a:rPr lang="en-US" sz="1800" dirty="0"/>
                      <a:t>Morphine </a:t>
                    </a:r>
                    <a:r>
                      <a:rPr lang="en-US" sz="1800" kern="1200" dirty="0"/>
                      <a:t>SR </a:t>
                    </a:r>
                    <a:r>
                      <a:rPr lang="en-US" sz="1200" kern="1200" dirty="0"/>
                      <a:t>15 </a:t>
                    </a:r>
                    <a:r>
                      <a:rPr lang="en-US" sz="1200" dirty="0"/>
                      <a:t>m g </a:t>
                    </a:r>
                    <a:r>
                      <a:rPr lang="en-US" sz="1200" kern="1200" dirty="0"/>
                      <a:t>bid</a:t>
                    </a:r>
                  </a:p>
                </p:txBody>
              </p:sp>
            </p:grpSp>
            <p:grpSp>
              <p:nvGrpSpPr>
                <p:cNvPr id="10" name="Group 9">
                  <a:extLst>
                    <a:ext uri="{FF2B5EF4-FFF2-40B4-BE49-F238E27FC236}">
                      <a16:creationId xmlns:a16="http://schemas.microsoft.com/office/drawing/2014/main" id="{1BC666E2-BF16-4D48-B73E-3627F6DADE30}"/>
                    </a:ext>
                  </a:extLst>
                </p:cNvPr>
                <p:cNvGrpSpPr/>
                <p:nvPr/>
              </p:nvGrpSpPr>
              <p:grpSpPr>
                <a:xfrm>
                  <a:off x="735801" y="1191361"/>
                  <a:ext cx="1829886" cy="1946787"/>
                  <a:chOff x="1523999" y="1189731"/>
                  <a:chExt cx="1402819" cy="1371600"/>
                </a:xfrm>
                <a:scene3d>
                  <a:camera prst="orthographicFront"/>
                  <a:lightRig rig="flat" dir="t"/>
                </a:scene3d>
              </p:grpSpPr>
              <p:sp>
                <p:nvSpPr>
                  <p:cNvPr id="32" name="Oval 31">
                    <a:extLst>
                      <a:ext uri="{FF2B5EF4-FFF2-40B4-BE49-F238E27FC236}">
                        <a16:creationId xmlns:a16="http://schemas.microsoft.com/office/drawing/2014/main" id="{928F76F2-754E-418E-8392-86C8A9693920}"/>
                      </a:ext>
                    </a:extLst>
                  </p:cNvPr>
                  <p:cNvSpPr/>
                  <p:nvPr/>
                </p:nvSpPr>
                <p:spPr>
                  <a:xfrm>
                    <a:off x="1523999" y="1189731"/>
                    <a:ext cx="1371600" cy="1371600"/>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4">
                      <a:hueOff val="4900445"/>
                      <a:satOff val="-20388"/>
                      <a:lumOff val="4804"/>
                      <a:alphaOff val="0"/>
                    </a:schemeClr>
                  </a:fillRef>
                  <a:effectRef idx="2">
                    <a:schemeClr val="accent4">
                      <a:hueOff val="4900445"/>
                      <a:satOff val="-20388"/>
                      <a:lumOff val="4804"/>
                      <a:alphaOff val="0"/>
                    </a:schemeClr>
                  </a:effectRef>
                  <a:fontRef idx="minor">
                    <a:schemeClr val="lt1"/>
                  </a:fontRef>
                </p:style>
              </p:sp>
              <p:sp>
                <p:nvSpPr>
                  <p:cNvPr id="33" name="Oval 4">
                    <a:extLst>
                      <a:ext uri="{FF2B5EF4-FFF2-40B4-BE49-F238E27FC236}">
                        <a16:creationId xmlns:a16="http://schemas.microsoft.com/office/drawing/2014/main" id="{D671192A-D315-4176-9E3B-6495C7262141}"/>
                      </a:ext>
                    </a:extLst>
                  </p:cNvPr>
                  <p:cNvSpPr txBox="1"/>
                  <p:nvPr/>
                </p:nvSpPr>
                <p:spPr>
                  <a:xfrm>
                    <a:off x="1679555" y="1268174"/>
                    <a:ext cx="1247263" cy="96986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defTabSz="533400">
                      <a:lnSpc>
                        <a:spcPct val="90000"/>
                      </a:lnSpc>
                      <a:spcBef>
                        <a:spcPct val="0"/>
                      </a:spcBef>
                      <a:spcAft>
                        <a:spcPct val="35000"/>
                      </a:spcAft>
                    </a:pPr>
                    <a:r>
                      <a:rPr lang="en-US" sz="1800" dirty="0"/>
                      <a:t>Oxycodone</a:t>
                    </a:r>
                    <a:r>
                      <a:rPr lang="en-US" sz="1200" dirty="0"/>
                      <a:t> </a:t>
                    </a:r>
                    <a:r>
                      <a:rPr lang="en-US" sz="1800" kern="1200" dirty="0"/>
                      <a:t>10 </a:t>
                    </a:r>
                    <a:r>
                      <a:rPr lang="en-US" sz="1200" kern="1200" dirty="0"/>
                      <a:t>mg po q </a:t>
                    </a:r>
                    <a:r>
                      <a:rPr lang="en-US" sz="1200" dirty="0"/>
                      <a:t>4 </a:t>
                    </a:r>
                    <a:r>
                      <a:rPr lang="en-US" sz="1200" kern="1200" dirty="0" err="1"/>
                      <a:t>hr</a:t>
                    </a:r>
                    <a:endParaRPr lang="en-US" sz="1200" kern="1200" dirty="0"/>
                  </a:p>
                </p:txBody>
              </p:sp>
            </p:grpSp>
            <p:grpSp>
              <p:nvGrpSpPr>
                <p:cNvPr id="11" name="Group 10">
                  <a:extLst>
                    <a:ext uri="{FF2B5EF4-FFF2-40B4-BE49-F238E27FC236}">
                      <a16:creationId xmlns:a16="http://schemas.microsoft.com/office/drawing/2014/main" id="{F9F00266-62B3-41E8-BA88-4D5EC6DCF2FD}"/>
                    </a:ext>
                  </a:extLst>
                </p:cNvPr>
                <p:cNvGrpSpPr/>
                <p:nvPr/>
              </p:nvGrpSpPr>
              <p:grpSpPr>
                <a:xfrm>
                  <a:off x="2596593" y="1234866"/>
                  <a:ext cx="687847" cy="731280"/>
                  <a:chOff x="2926080" y="858108"/>
                  <a:chExt cx="1371600" cy="1371600"/>
                </a:xfrm>
                <a:scene3d>
                  <a:camera prst="orthographicFront"/>
                  <a:lightRig rig="flat" dir="t"/>
                </a:scene3d>
              </p:grpSpPr>
              <p:sp>
                <p:nvSpPr>
                  <p:cNvPr id="30" name="Oval 29">
                    <a:extLst>
                      <a:ext uri="{FF2B5EF4-FFF2-40B4-BE49-F238E27FC236}">
                        <a16:creationId xmlns:a16="http://schemas.microsoft.com/office/drawing/2014/main" id="{1B5FC64C-A1FE-4F26-B6FF-AA9E6AC8FA7C}"/>
                      </a:ext>
                    </a:extLst>
                  </p:cNvPr>
                  <p:cNvSpPr/>
                  <p:nvPr/>
                </p:nvSpPr>
                <p:spPr>
                  <a:xfrm>
                    <a:off x="2926080" y="858108"/>
                    <a:ext cx="1371600" cy="1371600"/>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4">
                      <a:hueOff val="9800891"/>
                      <a:satOff val="-40777"/>
                      <a:lumOff val="9608"/>
                      <a:alphaOff val="0"/>
                    </a:schemeClr>
                  </a:fillRef>
                  <a:effectRef idx="2">
                    <a:schemeClr val="accent4">
                      <a:hueOff val="9800891"/>
                      <a:satOff val="-40777"/>
                      <a:lumOff val="9608"/>
                      <a:alphaOff val="0"/>
                    </a:schemeClr>
                  </a:effectRef>
                  <a:fontRef idx="minor">
                    <a:schemeClr val="lt1"/>
                  </a:fontRef>
                </p:style>
              </p:sp>
              <p:sp>
                <p:nvSpPr>
                  <p:cNvPr id="31" name="Oval 4">
                    <a:extLst>
                      <a:ext uri="{FF2B5EF4-FFF2-40B4-BE49-F238E27FC236}">
                        <a16:creationId xmlns:a16="http://schemas.microsoft.com/office/drawing/2014/main" id="{841613D0-9C8B-41FF-9C99-00B699334D2C}"/>
                      </a:ext>
                    </a:extLst>
                  </p:cNvPr>
                  <p:cNvSpPr txBox="1"/>
                  <p:nvPr/>
                </p:nvSpPr>
                <p:spPr>
                  <a:xfrm>
                    <a:off x="3126946" y="1058974"/>
                    <a:ext cx="969868" cy="96986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defTabSz="533400">
                      <a:lnSpc>
                        <a:spcPct val="90000"/>
                      </a:lnSpc>
                      <a:spcBef>
                        <a:spcPct val="0"/>
                      </a:spcBef>
                      <a:spcAft>
                        <a:spcPct val="35000"/>
                      </a:spcAft>
                    </a:pPr>
                    <a:endParaRPr lang="en-US" sz="1200" kern="1200" dirty="0"/>
                  </a:p>
                </p:txBody>
              </p:sp>
            </p:grpSp>
            <p:grpSp>
              <p:nvGrpSpPr>
                <p:cNvPr id="12" name="Group 11">
                  <a:extLst>
                    <a:ext uri="{FF2B5EF4-FFF2-40B4-BE49-F238E27FC236}">
                      <a16:creationId xmlns:a16="http://schemas.microsoft.com/office/drawing/2014/main" id="{A0112350-0858-4106-8C73-C96A50FC8FEA}"/>
                    </a:ext>
                  </a:extLst>
                </p:cNvPr>
                <p:cNvGrpSpPr/>
                <p:nvPr/>
              </p:nvGrpSpPr>
              <p:grpSpPr>
                <a:xfrm>
                  <a:off x="3661278" y="2185318"/>
                  <a:ext cx="855381" cy="779090"/>
                  <a:chOff x="1523999" y="1189731"/>
                  <a:chExt cx="1402819" cy="1371600"/>
                </a:xfrm>
                <a:scene3d>
                  <a:camera prst="orthographicFront"/>
                  <a:lightRig rig="flat" dir="t"/>
                </a:scene3d>
              </p:grpSpPr>
              <p:sp>
                <p:nvSpPr>
                  <p:cNvPr id="28" name="Oval 27">
                    <a:extLst>
                      <a:ext uri="{FF2B5EF4-FFF2-40B4-BE49-F238E27FC236}">
                        <a16:creationId xmlns:a16="http://schemas.microsoft.com/office/drawing/2014/main" id="{2F058A81-493F-4769-9625-8230E3BCE219}"/>
                      </a:ext>
                    </a:extLst>
                  </p:cNvPr>
                  <p:cNvSpPr/>
                  <p:nvPr/>
                </p:nvSpPr>
                <p:spPr>
                  <a:xfrm>
                    <a:off x="1523999" y="1189731"/>
                    <a:ext cx="1371600" cy="1371600"/>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4">
                      <a:hueOff val="4900445"/>
                      <a:satOff val="-20388"/>
                      <a:lumOff val="4804"/>
                      <a:alphaOff val="0"/>
                    </a:schemeClr>
                  </a:fillRef>
                  <a:effectRef idx="2">
                    <a:schemeClr val="accent4">
                      <a:hueOff val="4900445"/>
                      <a:satOff val="-20388"/>
                      <a:lumOff val="4804"/>
                      <a:alphaOff val="0"/>
                    </a:schemeClr>
                  </a:effectRef>
                  <a:fontRef idx="minor">
                    <a:schemeClr val="lt1"/>
                  </a:fontRef>
                </p:style>
              </p:sp>
              <p:sp>
                <p:nvSpPr>
                  <p:cNvPr id="29" name="Oval 4">
                    <a:extLst>
                      <a:ext uri="{FF2B5EF4-FFF2-40B4-BE49-F238E27FC236}">
                        <a16:creationId xmlns:a16="http://schemas.microsoft.com/office/drawing/2014/main" id="{EB4B8BFC-E95A-456F-A7F3-5D217C734A96}"/>
                      </a:ext>
                    </a:extLst>
                  </p:cNvPr>
                  <p:cNvSpPr txBox="1"/>
                  <p:nvPr/>
                </p:nvSpPr>
                <p:spPr>
                  <a:xfrm>
                    <a:off x="1679555" y="1268174"/>
                    <a:ext cx="1247263" cy="96986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defTabSz="533400">
                      <a:lnSpc>
                        <a:spcPct val="90000"/>
                      </a:lnSpc>
                      <a:spcBef>
                        <a:spcPct val="0"/>
                      </a:spcBef>
                      <a:spcAft>
                        <a:spcPct val="35000"/>
                      </a:spcAft>
                    </a:pPr>
                    <a:endParaRPr lang="en-US" sz="1200" kern="1200" dirty="0"/>
                  </a:p>
                </p:txBody>
              </p:sp>
            </p:grpSp>
            <p:grpSp>
              <p:nvGrpSpPr>
                <p:cNvPr id="13" name="Group 12">
                  <a:extLst>
                    <a:ext uri="{FF2B5EF4-FFF2-40B4-BE49-F238E27FC236}">
                      <a16:creationId xmlns:a16="http://schemas.microsoft.com/office/drawing/2014/main" id="{2FE8E817-C255-40E4-8D53-AC085D8A0E24}"/>
                    </a:ext>
                  </a:extLst>
                </p:cNvPr>
                <p:cNvGrpSpPr/>
                <p:nvPr/>
              </p:nvGrpSpPr>
              <p:grpSpPr>
                <a:xfrm>
                  <a:off x="1177901" y="3038579"/>
                  <a:ext cx="855381" cy="779090"/>
                  <a:chOff x="1523999" y="1189731"/>
                  <a:chExt cx="1402819" cy="1371600"/>
                </a:xfrm>
                <a:scene3d>
                  <a:camera prst="orthographicFront"/>
                  <a:lightRig rig="flat" dir="t"/>
                </a:scene3d>
              </p:grpSpPr>
              <p:sp>
                <p:nvSpPr>
                  <p:cNvPr id="26" name="Oval 25">
                    <a:extLst>
                      <a:ext uri="{FF2B5EF4-FFF2-40B4-BE49-F238E27FC236}">
                        <a16:creationId xmlns:a16="http://schemas.microsoft.com/office/drawing/2014/main" id="{B14E59A4-969D-4FB2-8761-5DB5CD1FD16F}"/>
                      </a:ext>
                    </a:extLst>
                  </p:cNvPr>
                  <p:cNvSpPr/>
                  <p:nvPr/>
                </p:nvSpPr>
                <p:spPr>
                  <a:xfrm>
                    <a:off x="1523999" y="1189731"/>
                    <a:ext cx="1371600" cy="1371600"/>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4">
                      <a:hueOff val="4900445"/>
                      <a:satOff val="-20388"/>
                      <a:lumOff val="4804"/>
                      <a:alphaOff val="0"/>
                    </a:schemeClr>
                  </a:fillRef>
                  <a:effectRef idx="2">
                    <a:schemeClr val="accent4">
                      <a:hueOff val="4900445"/>
                      <a:satOff val="-20388"/>
                      <a:lumOff val="4804"/>
                      <a:alphaOff val="0"/>
                    </a:schemeClr>
                  </a:effectRef>
                  <a:fontRef idx="minor">
                    <a:schemeClr val="lt1"/>
                  </a:fontRef>
                </p:style>
              </p:sp>
              <p:sp>
                <p:nvSpPr>
                  <p:cNvPr id="27" name="Oval 4">
                    <a:extLst>
                      <a:ext uri="{FF2B5EF4-FFF2-40B4-BE49-F238E27FC236}">
                        <a16:creationId xmlns:a16="http://schemas.microsoft.com/office/drawing/2014/main" id="{34D3E41F-8360-42AD-96B8-48900DE268CC}"/>
                      </a:ext>
                    </a:extLst>
                  </p:cNvPr>
                  <p:cNvSpPr txBox="1"/>
                  <p:nvPr/>
                </p:nvSpPr>
                <p:spPr>
                  <a:xfrm>
                    <a:off x="1679555" y="1268174"/>
                    <a:ext cx="1247263" cy="96986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defTabSz="533400">
                      <a:lnSpc>
                        <a:spcPct val="90000"/>
                      </a:lnSpc>
                      <a:spcBef>
                        <a:spcPct val="0"/>
                      </a:spcBef>
                      <a:spcAft>
                        <a:spcPct val="35000"/>
                      </a:spcAft>
                    </a:pPr>
                    <a:endParaRPr lang="en-US" sz="1200" kern="1200" dirty="0"/>
                  </a:p>
                </p:txBody>
              </p:sp>
            </p:grpSp>
            <p:grpSp>
              <p:nvGrpSpPr>
                <p:cNvPr id="14" name="Group 13">
                  <a:extLst>
                    <a:ext uri="{FF2B5EF4-FFF2-40B4-BE49-F238E27FC236}">
                      <a16:creationId xmlns:a16="http://schemas.microsoft.com/office/drawing/2014/main" id="{51627793-774E-4D56-812A-0257A18EEB6C}"/>
                    </a:ext>
                  </a:extLst>
                </p:cNvPr>
                <p:cNvGrpSpPr/>
                <p:nvPr/>
              </p:nvGrpSpPr>
              <p:grpSpPr>
                <a:xfrm>
                  <a:off x="1483569" y="3488905"/>
                  <a:ext cx="346136" cy="410197"/>
                  <a:chOff x="2926080" y="858108"/>
                  <a:chExt cx="1371600" cy="1371600"/>
                </a:xfrm>
                <a:scene3d>
                  <a:camera prst="orthographicFront"/>
                  <a:lightRig rig="flat" dir="t"/>
                </a:scene3d>
              </p:grpSpPr>
              <p:sp>
                <p:nvSpPr>
                  <p:cNvPr id="24" name="Oval 23">
                    <a:extLst>
                      <a:ext uri="{FF2B5EF4-FFF2-40B4-BE49-F238E27FC236}">
                        <a16:creationId xmlns:a16="http://schemas.microsoft.com/office/drawing/2014/main" id="{17AE2F0B-ED21-417C-ACA8-44956CE582FE}"/>
                      </a:ext>
                    </a:extLst>
                  </p:cNvPr>
                  <p:cNvSpPr/>
                  <p:nvPr/>
                </p:nvSpPr>
                <p:spPr>
                  <a:xfrm>
                    <a:off x="2926080" y="858108"/>
                    <a:ext cx="1371600" cy="1371600"/>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4">
                      <a:hueOff val="9800891"/>
                      <a:satOff val="-40777"/>
                      <a:lumOff val="9608"/>
                      <a:alphaOff val="0"/>
                    </a:schemeClr>
                  </a:fillRef>
                  <a:effectRef idx="2">
                    <a:schemeClr val="accent4">
                      <a:hueOff val="9800891"/>
                      <a:satOff val="-40777"/>
                      <a:lumOff val="9608"/>
                      <a:alphaOff val="0"/>
                    </a:schemeClr>
                  </a:effectRef>
                  <a:fontRef idx="minor">
                    <a:schemeClr val="lt1"/>
                  </a:fontRef>
                </p:style>
              </p:sp>
              <p:sp>
                <p:nvSpPr>
                  <p:cNvPr id="25" name="Oval 4">
                    <a:extLst>
                      <a:ext uri="{FF2B5EF4-FFF2-40B4-BE49-F238E27FC236}">
                        <a16:creationId xmlns:a16="http://schemas.microsoft.com/office/drawing/2014/main" id="{72066066-6E0D-4923-9898-7C44C28C37C3}"/>
                      </a:ext>
                    </a:extLst>
                  </p:cNvPr>
                  <p:cNvSpPr txBox="1"/>
                  <p:nvPr/>
                </p:nvSpPr>
                <p:spPr>
                  <a:xfrm>
                    <a:off x="3126946" y="1058974"/>
                    <a:ext cx="969868" cy="96986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defTabSz="533400">
                      <a:lnSpc>
                        <a:spcPct val="90000"/>
                      </a:lnSpc>
                      <a:spcBef>
                        <a:spcPct val="0"/>
                      </a:spcBef>
                      <a:spcAft>
                        <a:spcPct val="35000"/>
                      </a:spcAft>
                    </a:pPr>
                    <a:endParaRPr lang="en-US" sz="1200" kern="1200" dirty="0"/>
                  </a:p>
                </p:txBody>
              </p:sp>
            </p:grpSp>
            <p:grpSp>
              <p:nvGrpSpPr>
                <p:cNvPr id="15" name="Group 14">
                  <a:extLst>
                    <a:ext uri="{FF2B5EF4-FFF2-40B4-BE49-F238E27FC236}">
                      <a16:creationId xmlns:a16="http://schemas.microsoft.com/office/drawing/2014/main" id="{884BFE62-56D3-49EF-865C-39169092E688}"/>
                    </a:ext>
                  </a:extLst>
                </p:cNvPr>
                <p:cNvGrpSpPr/>
                <p:nvPr/>
              </p:nvGrpSpPr>
              <p:grpSpPr>
                <a:xfrm>
                  <a:off x="3469755" y="1711755"/>
                  <a:ext cx="529565" cy="614848"/>
                  <a:chOff x="2926080" y="858108"/>
                  <a:chExt cx="1371600" cy="1371600"/>
                </a:xfrm>
                <a:scene3d>
                  <a:camera prst="orthographicFront"/>
                  <a:lightRig rig="flat" dir="t"/>
                </a:scene3d>
              </p:grpSpPr>
              <p:sp>
                <p:nvSpPr>
                  <p:cNvPr id="22" name="Oval 21">
                    <a:extLst>
                      <a:ext uri="{FF2B5EF4-FFF2-40B4-BE49-F238E27FC236}">
                        <a16:creationId xmlns:a16="http://schemas.microsoft.com/office/drawing/2014/main" id="{2506F662-A43E-4103-B615-58BE46AFBAA9}"/>
                      </a:ext>
                    </a:extLst>
                  </p:cNvPr>
                  <p:cNvSpPr/>
                  <p:nvPr/>
                </p:nvSpPr>
                <p:spPr>
                  <a:xfrm>
                    <a:off x="2926080" y="858108"/>
                    <a:ext cx="1371600" cy="1371600"/>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4">
                      <a:hueOff val="9800891"/>
                      <a:satOff val="-40777"/>
                      <a:lumOff val="9608"/>
                      <a:alphaOff val="0"/>
                    </a:schemeClr>
                  </a:fillRef>
                  <a:effectRef idx="2">
                    <a:schemeClr val="accent4">
                      <a:hueOff val="9800891"/>
                      <a:satOff val="-40777"/>
                      <a:lumOff val="9608"/>
                      <a:alphaOff val="0"/>
                    </a:schemeClr>
                  </a:effectRef>
                  <a:fontRef idx="minor">
                    <a:schemeClr val="lt1"/>
                  </a:fontRef>
                </p:style>
              </p:sp>
              <p:sp>
                <p:nvSpPr>
                  <p:cNvPr id="23" name="Oval 4">
                    <a:extLst>
                      <a:ext uri="{FF2B5EF4-FFF2-40B4-BE49-F238E27FC236}">
                        <a16:creationId xmlns:a16="http://schemas.microsoft.com/office/drawing/2014/main" id="{A9A7BBDD-B432-4E1B-AD86-B7A011A31EDC}"/>
                      </a:ext>
                    </a:extLst>
                  </p:cNvPr>
                  <p:cNvSpPr txBox="1"/>
                  <p:nvPr/>
                </p:nvSpPr>
                <p:spPr>
                  <a:xfrm>
                    <a:off x="3126946" y="1058974"/>
                    <a:ext cx="969868" cy="96986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defTabSz="533400">
                      <a:lnSpc>
                        <a:spcPct val="90000"/>
                      </a:lnSpc>
                      <a:spcBef>
                        <a:spcPct val="0"/>
                      </a:spcBef>
                      <a:spcAft>
                        <a:spcPct val="35000"/>
                      </a:spcAft>
                    </a:pPr>
                    <a:endParaRPr lang="en-US" sz="1200" kern="1200" dirty="0"/>
                  </a:p>
                </p:txBody>
              </p:sp>
            </p:grpSp>
            <p:grpSp>
              <p:nvGrpSpPr>
                <p:cNvPr id="16" name="Group 15">
                  <a:extLst>
                    <a:ext uri="{FF2B5EF4-FFF2-40B4-BE49-F238E27FC236}">
                      <a16:creationId xmlns:a16="http://schemas.microsoft.com/office/drawing/2014/main" id="{CE1801A0-5AC8-4D85-9D43-7076933092C0}"/>
                    </a:ext>
                  </a:extLst>
                </p:cNvPr>
                <p:cNvGrpSpPr/>
                <p:nvPr/>
              </p:nvGrpSpPr>
              <p:grpSpPr>
                <a:xfrm>
                  <a:off x="1188124" y="2528386"/>
                  <a:ext cx="346136" cy="410197"/>
                  <a:chOff x="2926080" y="858108"/>
                  <a:chExt cx="1371600" cy="1371600"/>
                </a:xfrm>
                <a:scene3d>
                  <a:camera prst="orthographicFront"/>
                  <a:lightRig rig="flat" dir="t"/>
                </a:scene3d>
              </p:grpSpPr>
              <p:sp>
                <p:nvSpPr>
                  <p:cNvPr id="20" name="Oval 19">
                    <a:extLst>
                      <a:ext uri="{FF2B5EF4-FFF2-40B4-BE49-F238E27FC236}">
                        <a16:creationId xmlns:a16="http://schemas.microsoft.com/office/drawing/2014/main" id="{28049A55-D313-480C-A03A-6ADC14118B94}"/>
                      </a:ext>
                    </a:extLst>
                  </p:cNvPr>
                  <p:cNvSpPr/>
                  <p:nvPr/>
                </p:nvSpPr>
                <p:spPr>
                  <a:xfrm>
                    <a:off x="2926080" y="858108"/>
                    <a:ext cx="1371600" cy="1371600"/>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4">
                      <a:hueOff val="9800891"/>
                      <a:satOff val="-40777"/>
                      <a:lumOff val="9608"/>
                      <a:alphaOff val="0"/>
                    </a:schemeClr>
                  </a:fillRef>
                  <a:effectRef idx="2">
                    <a:schemeClr val="accent4">
                      <a:hueOff val="9800891"/>
                      <a:satOff val="-40777"/>
                      <a:lumOff val="9608"/>
                      <a:alphaOff val="0"/>
                    </a:schemeClr>
                  </a:effectRef>
                  <a:fontRef idx="minor">
                    <a:schemeClr val="lt1"/>
                  </a:fontRef>
                </p:style>
              </p:sp>
              <p:sp>
                <p:nvSpPr>
                  <p:cNvPr id="21" name="Oval 4">
                    <a:extLst>
                      <a:ext uri="{FF2B5EF4-FFF2-40B4-BE49-F238E27FC236}">
                        <a16:creationId xmlns:a16="http://schemas.microsoft.com/office/drawing/2014/main" id="{2AACB2C4-4EDF-49BE-9B6B-D78A0F0C1EAC}"/>
                      </a:ext>
                    </a:extLst>
                  </p:cNvPr>
                  <p:cNvSpPr txBox="1"/>
                  <p:nvPr/>
                </p:nvSpPr>
                <p:spPr>
                  <a:xfrm>
                    <a:off x="3126946" y="1058974"/>
                    <a:ext cx="969868" cy="96986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defTabSz="533400">
                      <a:lnSpc>
                        <a:spcPct val="90000"/>
                      </a:lnSpc>
                      <a:spcBef>
                        <a:spcPct val="0"/>
                      </a:spcBef>
                      <a:spcAft>
                        <a:spcPct val="35000"/>
                      </a:spcAft>
                    </a:pPr>
                    <a:endParaRPr lang="en-US" sz="1200" kern="1200" dirty="0"/>
                  </a:p>
                </p:txBody>
              </p:sp>
            </p:grpSp>
            <p:grpSp>
              <p:nvGrpSpPr>
                <p:cNvPr id="17" name="Group 16">
                  <a:extLst>
                    <a:ext uri="{FF2B5EF4-FFF2-40B4-BE49-F238E27FC236}">
                      <a16:creationId xmlns:a16="http://schemas.microsoft.com/office/drawing/2014/main" id="{8242630F-BA91-4DD7-A9C4-12DCB0F84887}"/>
                    </a:ext>
                  </a:extLst>
                </p:cNvPr>
                <p:cNvGrpSpPr/>
                <p:nvPr/>
              </p:nvGrpSpPr>
              <p:grpSpPr>
                <a:xfrm>
                  <a:off x="1993036" y="4218528"/>
                  <a:ext cx="476555" cy="454635"/>
                  <a:chOff x="1523999" y="1189731"/>
                  <a:chExt cx="1402819" cy="1371600"/>
                </a:xfrm>
                <a:scene3d>
                  <a:camera prst="orthographicFront"/>
                  <a:lightRig rig="flat" dir="t"/>
                </a:scene3d>
              </p:grpSpPr>
              <p:sp>
                <p:nvSpPr>
                  <p:cNvPr id="18" name="Oval 17">
                    <a:extLst>
                      <a:ext uri="{FF2B5EF4-FFF2-40B4-BE49-F238E27FC236}">
                        <a16:creationId xmlns:a16="http://schemas.microsoft.com/office/drawing/2014/main" id="{07437B56-4F9C-4D39-BC5C-C85B0AAA5E81}"/>
                      </a:ext>
                    </a:extLst>
                  </p:cNvPr>
                  <p:cNvSpPr/>
                  <p:nvPr/>
                </p:nvSpPr>
                <p:spPr>
                  <a:xfrm>
                    <a:off x="1523999" y="1189731"/>
                    <a:ext cx="1371600" cy="1371600"/>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4">
                      <a:hueOff val="4900445"/>
                      <a:satOff val="-20388"/>
                      <a:lumOff val="4804"/>
                      <a:alphaOff val="0"/>
                    </a:schemeClr>
                  </a:fillRef>
                  <a:effectRef idx="2">
                    <a:schemeClr val="accent4">
                      <a:hueOff val="4900445"/>
                      <a:satOff val="-20388"/>
                      <a:lumOff val="4804"/>
                      <a:alphaOff val="0"/>
                    </a:schemeClr>
                  </a:effectRef>
                  <a:fontRef idx="minor">
                    <a:schemeClr val="lt1"/>
                  </a:fontRef>
                </p:style>
              </p:sp>
              <p:sp>
                <p:nvSpPr>
                  <p:cNvPr id="19" name="Oval 4">
                    <a:extLst>
                      <a:ext uri="{FF2B5EF4-FFF2-40B4-BE49-F238E27FC236}">
                        <a16:creationId xmlns:a16="http://schemas.microsoft.com/office/drawing/2014/main" id="{64810102-3082-456A-8D3D-C6692579CE21}"/>
                      </a:ext>
                    </a:extLst>
                  </p:cNvPr>
                  <p:cNvSpPr txBox="1"/>
                  <p:nvPr/>
                </p:nvSpPr>
                <p:spPr>
                  <a:xfrm>
                    <a:off x="1679555" y="1268174"/>
                    <a:ext cx="1247263" cy="96986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defTabSz="533400">
                      <a:lnSpc>
                        <a:spcPct val="90000"/>
                      </a:lnSpc>
                      <a:spcBef>
                        <a:spcPct val="0"/>
                      </a:spcBef>
                      <a:spcAft>
                        <a:spcPct val="35000"/>
                      </a:spcAft>
                    </a:pPr>
                    <a:endParaRPr lang="en-US" sz="1200" kern="1200" dirty="0"/>
                  </a:p>
                </p:txBody>
              </p:sp>
            </p:grpSp>
          </p:grpSp>
          <p:grpSp>
            <p:nvGrpSpPr>
              <p:cNvPr id="6" name="Group 5">
                <a:extLst>
                  <a:ext uri="{FF2B5EF4-FFF2-40B4-BE49-F238E27FC236}">
                    <a16:creationId xmlns:a16="http://schemas.microsoft.com/office/drawing/2014/main" id="{9AF4D939-9378-4FF9-8E24-5318D7D09148}"/>
                  </a:ext>
                </a:extLst>
              </p:cNvPr>
              <p:cNvGrpSpPr/>
              <p:nvPr/>
            </p:nvGrpSpPr>
            <p:grpSpPr>
              <a:xfrm>
                <a:off x="2751002" y="2120228"/>
                <a:ext cx="476555" cy="454635"/>
                <a:chOff x="1523999" y="1189731"/>
                <a:chExt cx="1402819" cy="1371600"/>
              </a:xfrm>
              <a:scene3d>
                <a:camera prst="orthographicFront"/>
                <a:lightRig rig="flat" dir="t"/>
              </a:scene3d>
            </p:grpSpPr>
            <p:sp>
              <p:nvSpPr>
                <p:cNvPr id="7" name="Oval 6">
                  <a:extLst>
                    <a:ext uri="{FF2B5EF4-FFF2-40B4-BE49-F238E27FC236}">
                      <a16:creationId xmlns:a16="http://schemas.microsoft.com/office/drawing/2014/main" id="{A4D42F50-F62C-4C74-9E50-245DD671A0B6}"/>
                    </a:ext>
                  </a:extLst>
                </p:cNvPr>
                <p:cNvSpPr/>
                <p:nvPr/>
              </p:nvSpPr>
              <p:spPr>
                <a:xfrm>
                  <a:off x="1523999" y="1189731"/>
                  <a:ext cx="1371600" cy="1371600"/>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4">
                    <a:hueOff val="4900445"/>
                    <a:satOff val="-20388"/>
                    <a:lumOff val="4804"/>
                    <a:alphaOff val="0"/>
                  </a:schemeClr>
                </a:fillRef>
                <a:effectRef idx="2">
                  <a:schemeClr val="accent4">
                    <a:hueOff val="4900445"/>
                    <a:satOff val="-20388"/>
                    <a:lumOff val="4804"/>
                    <a:alphaOff val="0"/>
                  </a:schemeClr>
                </a:effectRef>
                <a:fontRef idx="minor">
                  <a:schemeClr val="lt1"/>
                </a:fontRef>
              </p:style>
            </p:sp>
            <p:sp>
              <p:nvSpPr>
                <p:cNvPr id="8" name="Oval 4">
                  <a:extLst>
                    <a:ext uri="{FF2B5EF4-FFF2-40B4-BE49-F238E27FC236}">
                      <a16:creationId xmlns:a16="http://schemas.microsoft.com/office/drawing/2014/main" id="{A3F4D21B-3F26-40CB-9C63-0D540715D2D7}"/>
                    </a:ext>
                  </a:extLst>
                </p:cNvPr>
                <p:cNvSpPr txBox="1"/>
                <p:nvPr/>
              </p:nvSpPr>
              <p:spPr>
                <a:xfrm>
                  <a:off x="1679555" y="1268174"/>
                  <a:ext cx="1247263" cy="96986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defTabSz="533400">
                    <a:lnSpc>
                      <a:spcPct val="90000"/>
                    </a:lnSpc>
                    <a:spcBef>
                      <a:spcPct val="0"/>
                    </a:spcBef>
                    <a:spcAft>
                      <a:spcPct val="35000"/>
                    </a:spcAft>
                  </a:pPr>
                  <a:endParaRPr lang="en-US" sz="1200" kern="1200" dirty="0"/>
                </a:p>
              </p:txBody>
            </p:sp>
          </p:grpSp>
        </p:grpSp>
        <p:sp>
          <p:nvSpPr>
            <p:cNvPr id="4" name="Shape 3">
              <a:extLst>
                <a:ext uri="{FF2B5EF4-FFF2-40B4-BE49-F238E27FC236}">
                  <a16:creationId xmlns:a16="http://schemas.microsoft.com/office/drawing/2014/main" id="{3D065A10-356F-4454-9DD1-83D4396505AF}"/>
                </a:ext>
              </a:extLst>
            </p:cNvPr>
            <p:cNvSpPr/>
            <p:nvPr/>
          </p:nvSpPr>
          <p:spPr>
            <a:xfrm>
              <a:off x="-45782" y="1028116"/>
              <a:ext cx="5009536" cy="3742158"/>
            </a:xfrm>
            <a:prstGeom prst="funnel">
              <a:avLst/>
            </a:prstGeom>
            <a:scene3d>
              <a:camera prst="orthographicFront"/>
              <a:lightRig rig="flat" dir="t"/>
            </a:scene3d>
            <a:sp3d extrusionH="12700" prstMaterial="plastic">
              <a:bevelT w="50800" h="50800"/>
            </a:sp3d>
          </p:spPr>
          <p:style>
            <a:lnRef idx="1">
              <a:schemeClr val="accent4">
                <a:hueOff val="0"/>
                <a:satOff val="0"/>
                <a:lumOff val="0"/>
                <a:alphaOff val="0"/>
              </a:schemeClr>
            </a:lnRef>
            <a:fillRef idx="1">
              <a:schemeClr val="lt1">
                <a:alpha val="40000"/>
                <a:hueOff val="0"/>
                <a:satOff val="0"/>
                <a:lumOff val="0"/>
                <a:alphaOff val="0"/>
              </a:schemeClr>
            </a:fillRef>
            <a:effectRef idx="2">
              <a:schemeClr val="lt1">
                <a:alpha val="40000"/>
                <a:hueOff val="0"/>
                <a:satOff val="0"/>
                <a:lumOff val="0"/>
                <a:alphaOff val="0"/>
              </a:schemeClr>
            </a:effectRef>
            <a:fontRef idx="minor">
              <a:schemeClr val="dk1">
                <a:hueOff val="0"/>
                <a:satOff val="0"/>
                <a:lumOff val="0"/>
                <a:alphaOff val="0"/>
              </a:schemeClr>
            </a:fontRef>
          </p:style>
          <p:txBody>
            <a:bodyPr/>
            <a:lstStyle/>
            <a:p>
              <a:endParaRPr lang="en-US" sz="1050" dirty="0"/>
            </a:p>
          </p:txBody>
        </p:sp>
      </p:grpSp>
      <p:cxnSp>
        <p:nvCxnSpPr>
          <p:cNvPr id="76" name="Straight Connector 75" descr="line">
            <a:extLst>
              <a:ext uri="{FF2B5EF4-FFF2-40B4-BE49-F238E27FC236}">
                <a16:creationId xmlns:a16="http://schemas.microsoft.com/office/drawing/2014/main" id="{DA01C14B-8E51-4E65-A2E4-AE3293B09B59}"/>
              </a:ext>
            </a:extLst>
          </p:cNvPr>
          <p:cNvCxnSpPr>
            <a:cxnSpLocks/>
          </p:cNvCxnSpPr>
          <p:nvPr/>
        </p:nvCxnSpPr>
        <p:spPr>
          <a:xfrm>
            <a:off x="1101154" y="3822022"/>
            <a:ext cx="1635056" cy="11366"/>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9416884"/>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Day 2/3</a:t>
            </a:r>
            <a:endParaRPr lang="en-US" dirty="0"/>
          </a:p>
        </p:txBody>
      </p:sp>
      <p:sp>
        <p:nvSpPr>
          <p:cNvPr id="104" name="TextBox 103">
            <a:extLst>
              <a:ext uri="{FF2B5EF4-FFF2-40B4-BE49-F238E27FC236}">
                <a16:creationId xmlns:a16="http://schemas.microsoft.com/office/drawing/2014/main" id="{7A8E2469-1B6A-4FEB-9F98-1F8FECFE0321}"/>
              </a:ext>
            </a:extLst>
          </p:cNvPr>
          <p:cNvSpPr txBox="1"/>
          <p:nvPr/>
        </p:nvSpPr>
        <p:spPr>
          <a:xfrm>
            <a:off x="231564" y="169199"/>
            <a:ext cx="3757152" cy="3508653"/>
          </a:xfrm>
          <a:prstGeom prst="rect">
            <a:avLst/>
          </a:prstGeom>
          <a:noFill/>
        </p:spPr>
        <p:txBody>
          <a:bodyPr wrap="square" rtlCol="0">
            <a:spAutoFit/>
          </a:bodyPr>
          <a:lstStyle/>
          <a:p>
            <a:r>
              <a:rPr lang="en-US" sz="2100" dirty="0"/>
              <a:t>DAY 2/3: </a:t>
            </a:r>
          </a:p>
          <a:p>
            <a:endParaRPr lang="en-US" sz="2100" dirty="0"/>
          </a:p>
          <a:p>
            <a:r>
              <a:rPr lang="en-US" sz="1800" dirty="0"/>
              <a:t>ADDED: 2 more 5mcg/</a:t>
            </a:r>
            <a:r>
              <a:rPr lang="en-US" sz="1800" dirty="0" err="1"/>
              <a:t>hr</a:t>
            </a:r>
            <a:r>
              <a:rPr lang="en-US" sz="1800" dirty="0"/>
              <a:t> TD BUP patches</a:t>
            </a:r>
          </a:p>
          <a:p>
            <a:endParaRPr lang="en-US" sz="1800" dirty="0"/>
          </a:p>
          <a:p>
            <a:r>
              <a:rPr lang="en-US" sz="1800" dirty="0"/>
              <a:t>STOPPED: Long-acting Morphine</a:t>
            </a:r>
          </a:p>
          <a:p>
            <a:endParaRPr lang="en-US" sz="1800" dirty="0"/>
          </a:p>
          <a:p>
            <a:r>
              <a:rPr lang="en-US" sz="1800" dirty="0"/>
              <a:t>CONTINUED Oxycodone 10 mg po q 4 </a:t>
            </a:r>
            <a:r>
              <a:rPr lang="en-US" sz="1800" dirty="0" err="1"/>
              <a:t>hr</a:t>
            </a:r>
            <a:r>
              <a:rPr lang="en-US" sz="1800" dirty="0"/>
              <a:t> continued</a:t>
            </a:r>
          </a:p>
          <a:p>
            <a:endParaRPr lang="en-US" sz="1800" dirty="0"/>
          </a:p>
          <a:p>
            <a:r>
              <a:rPr lang="en-US" sz="1800" dirty="0"/>
              <a:t>ADDED: Oxycodone 5 mg po q 4 </a:t>
            </a:r>
            <a:r>
              <a:rPr lang="en-US" sz="1800" dirty="0" err="1"/>
              <a:t>hr</a:t>
            </a:r>
            <a:r>
              <a:rPr lang="en-US" sz="1800" dirty="0"/>
              <a:t> continued</a:t>
            </a:r>
          </a:p>
        </p:txBody>
      </p:sp>
      <p:sp>
        <p:nvSpPr>
          <p:cNvPr id="103" name="TextBox 102">
            <a:extLst>
              <a:ext uri="{FF2B5EF4-FFF2-40B4-BE49-F238E27FC236}">
                <a16:creationId xmlns:a16="http://schemas.microsoft.com/office/drawing/2014/main" id="{94C39711-8ED0-4E8F-82E1-53B41697AE4D}"/>
              </a:ext>
            </a:extLst>
          </p:cNvPr>
          <p:cNvSpPr txBox="1"/>
          <p:nvPr/>
        </p:nvSpPr>
        <p:spPr>
          <a:xfrm>
            <a:off x="232706" y="3939786"/>
            <a:ext cx="3757152" cy="1061829"/>
          </a:xfrm>
          <a:prstGeom prst="rect">
            <a:avLst/>
          </a:prstGeom>
          <a:noFill/>
        </p:spPr>
        <p:txBody>
          <a:bodyPr wrap="square" rtlCol="0">
            <a:spAutoFit/>
          </a:bodyPr>
          <a:lstStyle/>
          <a:p>
            <a:r>
              <a:rPr lang="en-US" sz="2100" dirty="0"/>
              <a:t>DAY 3: </a:t>
            </a:r>
          </a:p>
          <a:p>
            <a:r>
              <a:rPr lang="en-US" sz="2100" b="1" dirty="0"/>
              <a:t>Ethel experiences a DECREASE in pain</a:t>
            </a:r>
          </a:p>
        </p:txBody>
      </p:sp>
      <p:sp>
        <p:nvSpPr>
          <p:cNvPr id="81" name="TextBox 80">
            <a:extLst>
              <a:ext uri="{FF2B5EF4-FFF2-40B4-BE49-F238E27FC236}">
                <a16:creationId xmlns:a16="http://schemas.microsoft.com/office/drawing/2014/main" id="{6D8AC875-70E2-4BA1-8DD4-D1A2168AF68E}"/>
              </a:ext>
            </a:extLst>
          </p:cNvPr>
          <p:cNvSpPr txBox="1"/>
          <p:nvPr/>
        </p:nvSpPr>
        <p:spPr>
          <a:xfrm>
            <a:off x="4360560" y="796313"/>
            <a:ext cx="1074333" cy="461665"/>
          </a:xfrm>
          <a:prstGeom prst="rect">
            <a:avLst/>
          </a:prstGeom>
          <a:noFill/>
        </p:spPr>
        <p:txBody>
          <a:bodyPr wrap="none" rtlCol="0">
            <a:spAutoFit/>
          </a:bodyPr>
          <a:lstStyle/>
          <a:p>
            <a:r>
              <a:rPr lang="en-US" sz="2400" dirty="0"/>
              <a:t>DAY 2</a:t>
            </a:r>
          </a:p>
        </p:txBody>
      </p:sp>
      <p:sp>
        <p:nvSpPr>
          <p:cNvPr id="89" name="Rectangle: Rounded Corners 88" descr="buprenorphine 5ug TD">
            <a:extLst>
              <a:ext uri="{FF2B5EF4-FFF2-40B4-BE49-F238E27FC236}">
                <a16:creationId xmlns:a16="http://schemas.microsoft.com/office/drawing/2014/main" id="{A8DF4AF6-BAC7-4C12-A73C-18A7100E472D}"/>
              </a:ext>
            </a:extLst>
          </p:cNvPr>
          <p:cNvSpPr/>
          <p:nvPr/>
        </p:nvSpPr>
        <p:spPr>
          <a:xfrm>
            <a:off x="5026772" y="186119"/>
            <a:ext cx="1249373" cy="606212"/>
          </a:xfrm>
          <a:prstGeom prst="roundRect">
            <a:avLst/>
          </a:prstGeom>
          <a:solidFill>
            <a:srgbClr val="FF00FF"/>
          </a:solidFill>
          <a:ln>
            <a:noFill/>
          </a:ln>
          <a:effectLst>
            <a:glow rad="63500">
              <a:schemeClr val="accent2">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8" name="Arrow: Down 117" descr="arrow pointing down">
            <a:extLst>
              <a:ext uri="{FF2B5EF4-FFF2-40B4-BE49-F238E27FC236}">
                <a16:creationId xmlns:a16="http://schemas.microsoft.com/office/drawing/2014/main" id="{2073D07D-8EE2-4BEB-9B11-54D3873440DD}"/>
              </a:ext>
            </a:extLst>
          </p:cNvPr>
          <p:cNvSpPr/>
          <p:nvPr/>
        </p:nvSpPr>
        <p:spPr>
          <a:xfrm>
            <a:off x="5631827" y="844675"/>
            <a:ext cx="363474" cy="393413"/>
          </a:xfrm>
          <a:prstGeom prst="downArrow">
            <a:avLst/>
          </a:prstGeom>
          <a:solidFill>
            <a:srgbClr val="FFF1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2" name="TextBox 81">
            <a:extLst>
              <a:ext uri="{FF2B5EF4-FFF2-40B4-BE49-F238E27FC236}">
                <a16:creationId xmlns:a16="http://schemas.microsoft.com/office/drawing/2014/main" id="{58FA9D77-AC42-4E63-BB9F-14B57282FE0B}"/>
              </a:ext>
            </a:extLst>
          </p:cNvPr>
          <p:cNvSpPr txBox="1"/>
          <p:nvPr/>
        </p:nvSpPr>
        <p:spPr>
          <a:xfrm>
            <a:off x="8095685" y="829757"/>
            <a:ext cx="1074333" cy="461665"/>
          </a:xfrm>
          <a:prstGeom prst="rect">
            <a:avLst/>
          </a:prstGeom>
          <a:noFill/>
        </p:spPr>
        <p:txBody>
          <a:bodyPr wrap="none" rtlCol="0">
            <a:spAutoFit/>
          </a:bodyPr>
          <a:lstStyle/>
          <a:p>
            <a:r>
              <a:rPr lang="en-US" sz="2400" dirty="0"/>
              <a:t>DAY 3</a:t>
            </a:r>
          </a:p>
        </p:txBody>
      </p:sp>
      <p:sp>
        <p:nvSpPr>
          <p:cNvPr id="86" name="Rectangle: Rounded Corners 85" descr="buprenorphine 5 ug TD">
            <a:extLst>
              <a:ext uri="{FF2B5EF4-FFF2-40B4-BE49-F238E27FC236}">
                <a16:creationId xmlns:a16="http://schemas.microsoft.com/office/drawing/2014/main" id="{0AC4EE9D-052C-4876-8F74-7296BF1CB296}"/>
              </a:ext>
            </a:extLst>
          </p:cNvPr>
          <p:cNvSpPr/>
          <p:nvPr/>
        </p:nvSpPr>
        <p:spPr>
          <a:xfrm>
            <a:off x="7446509" y="180500"/>
            <a:ext cx="1249373" cy="606212"/>
          </a:xfrm>
          <a:prstGeom prst="roundRect">
            <a:avLst/>
          </a:prstGeom>
          <a:solidFill>
            <a:srgbClr val="FF00FF"/>
          </a:solidFill>
          <a:ln>
            <a:noFill/>
          </a:ln>
          <a:effectLst>
            <a:glow rad="63500">
              <a:schemeClr val="accent2">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9" name="Arrow: Down 118" descr="arrow pointing down">
            <a:extLst>
              <a:ext uri="{FF2B5EF4-FFF2-40B4-BE49-F238E27FC236}">
                <a16:creationId xmlns:a16="http://schemas.microsoft.com/office/drawing/2014/main" id="{32F6D212-0017-4C03-9694-DD829BA00803}"/>
              </a:ext>
            </a:extLst>
          </p:cNvPr>
          <p:cNvSpPr/>
          <p:nvPr/>
        </p:nvSpPr>
        <p:spPr>
          <a:xfrm>
            <a:off x="7668021" y="857516"/>
            <a:ext cx="363474" cy="393413"/>
          </a:xfrm>
          <a:prstGeom prst="downArrow">
            <a:avLst/>
          </a:prstGeom>
          <a:solidFill>
            <a:srgbClr val="FFF1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0" name="Oval 4">
            <a:extLst>
              <a:ext uri="{FF2B5EF4-FFF2-40B4-BE49-F238E27FC236}">
                <a16:creationId xmlns:a16="http://schemas.microsoft.com/office/drawing/2014/main" id="{6401DFD0-EA30-4AB1-ADB7-5A1E60D9AB63}"/>
              </a:ext>
            </a:extLst>
          </p:cNvPr>
          <p:cNvSpPr txBox="1"/>
          <p:nvPr/>
        </p:nvSpPr>
        <p:spPr>
          <a:xfrm>
            <a:off x="4966493" y="116531"/>
            <a:ext cx="1366506" cy="819281"/>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defTabSz="533400">
              <a:lnSpc>
                <a:spcPct val="90000"/>
              </a:lnSpc>
              <a:spcBef>
                <a:spcPct val="0"/>
              </a:spcBef>
              <a:spcAft>
                <a:spcPct val="35000"/>
              </a:spcAft>
            </a:pPr>
            <a:r>
              <a:rPr lang="en-US" sz="1500" dirty="0">
                <a:solidFill>
                  <a:schemeClr val="bg1"/>
                </a:solidFill>
              </a:rPr>
              <a:t>Buprenorphine</a:t>
            </a:r>
          </a:p>
          <a:p>
            <a:pPr algn="ctr" defTabSz="533400">
              <a:lnSpc>
                <a:spcPct val="90000"/>
              </a:lnSpc>
              <a:spcBef>
                <a:spcPct val="0"/>
              </a:spcBef>
              <a:spcAft>
                <a:spcPct val="35000"/>
              </a:spcAft>
            </a:pPr>
            <a:r>
              <a:rPr lang="en-US" sz="2100" kern="1200" dirty="0">
                <a:solidFill>
                  <a:schemeClr val="tx1"/>
                </a:solidFill>
              </a:rPr>
              <a:t>5 ug </a:t>
            </a:r>
            <a:r>
              <a:rPr lang="en-US" sz="1500" kern="1200" dirty="0">
                <a:solidFill>
                  <a:schemeClr val="bg1"/>
                </a:solidFill>
              </a:rPr>
              <a:t>TD</a:t>
            </a:r>
            <a:endParaRPr lang="en-US" sz="1050" kern="1200" dirty="0">
              <a:solidFill>
                <a:schemeClr val="bg1"/>
              </a:solidFill>
            </a:endParaRPr>
          </a:p>
        </p:txBody>
      </p:sp>
      <p:sp>
        <p:nvSpPr>
          <p:cNvPr id="91" name="Oval 4">
            <a:extLst>
              <a:ext uri="{FF2B5EF4-FFF2-40B4-BE49-F238E27FC236}">
                <a16:creationId xmlns:a16="http://schemas.microsoft.com/office/drawing/2014/main" id="{7837C814-E086-4B73-A870-07CC35E4EDC8}"/>
              </a:ext>
            </a:extLst>
          </p:cNvPr>
          <p:cNvSpPr txBox="1"/>
          <p:nvPr/>
        </p:nvSpPr>
        <p:spPr>
          <a:xfrm>
            <a:off x="7422530" y="116530"/>
            <a:ext cx="1366506" cy="819281"/>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defTabSz="533400">
              <a:lnSpc>
                <a:spcPct val="90000"/>
              </a:lnSpc>
              <a:spcBef>
                <a:spcPct val="0"/>
              </a:spcBef>
              <a:spcAft>
                <a:spcPct val="35000"/>
              </a:spcAft>
            </a:pPr>
            <a:r>
              <a:rPr lang="en-US" sz="1500" dirty="0">
                <a:solidFill>
                  <a:schemeClr val="bg1"/>
                </a:solidFill>
              </a:rPr>
              <a:t>Buprenorphine</a:t>
            </a:r>
          </a:p>
          <a:p>
            <a:pPr algn="ctr" defTabSz="533400">
              <a:lnSpc>
                <a:spcPct val="90000"/>
              </a:lnSpc>
              <a:spcBef>
                <a:spcPct val="0"/>
              </a:spcBef>
              <a:spcAft>
                <a:spcPct val="35000"/>
              </a:spcAft>
            </a:pPr>
            <a:r>
              <a:rPr lang="en-US" sz="2100" kern="1200" dirty="0">
                <a:solidFill>
                  <a:schemeClr val="tx1"/>
                </a:solidFill>
              </a:rPr>
              <a:t>5 ug </a:t>
            </a:r>
            <a:r>
              <a:rPr lang="en-US" sz="1500" kern="1200" dirty="0">
                <a:solidFill>
                  <a:schemeClr val="bg1"/>
                </a:solidFill>
              </a:rPr>
              <a:t>TD</a:t>
            </a:r>
            <a:endParaRPr lang="en-US" sz="1050" kern="1200" dirty="0">
              <a:solidFill>
                <a:schemeClr val="bg1"/>
              </a:solidFill>
            </a:endParaRPr>
          </a:p>
        </p:txBody>
      </p:sp>
      <p:grpSp>
        <p:nvGrpSpPr>
          <p:cNvPr id="75" name="Group 74" descr="diagram of medications entering and leaving patient - buprenorphine as purple rectangles, oxycodone 10 mg po q 4 hr and 5mg as green ovals and circles, moriphine SR 15mg bid leaving ">
            <a:extLst>
              <a:ext uri="{FF2B5EF4-FFF2-40B4-BE49-F238E27FC236}">
                <a16:creationId xmlns:a16="http://schemas.microsoft.com/office/drawing/2014/main" id="{3AF3D2E4-88AB-4FC3-A8A9-9A5328724BE0}"/>
              </a:ext>
            </a:extLst>
          </p:cNvPr>
          <p:cNvGrpSpPr/>
          <p:nvPr/>
        </p:nvGrpSpPr>
        <p:grpSpPr>
          <a:xfrm>
            <a:off x="4584848" y="570220"/>
            <a:ext cx="3757152" cy="4573280"/>
            <a:chOff x="6113130" y="760294"/>
            <a:chExt cx="5009536" cy="6097706"/>
          </a:xfrm>
        </p:grpSpPr>
        <p:grpSp>
          <p:nvGrpSpPr>
            <p:cNvPr id="74" name="Group 73">
              <a:extLst>
                <a:ext uri="{FF2B5EF4-FFF2-40B4-BE49-F238E27FC236}">
                  <a16:creationId xmlns:a16="http://schemas.microsoft.com/office/drawing/2014/main" id="{C84DADE6-152F-4EFF-BEE4-7050C0CBC76E}"/>
                </a:ext>
              </a:extLst>
            </p:cNvPr>
            <p:cNvGrpSpPr/>
            <p:nvPr/>
          </p:nvGrpSpPr>
          <p:grpSpPr>
            <a:xfrm>
              <a:off x="6537624" y="760294"/>
              <a:ext cx="3980033" cy="6097706"/>
              <a:chOff x="6537624" y="760294"/>
              <a:chExt cx="3980033" cy="6097706"/>
            </a:xfrm>
          </p:grpSpPr>
          <p:grpSp>
            <p:nvGrpSpPr>
              <p:cNvPr id="39" name="Group 38">
                <a:extLst>
                  <a:ext uri="{FF2B5EF4-FFF2-40B4-BE49-F238E27FC236}">
                    <a16:creationId xmlns:a16="http://schemas.microsoft.com/office/drawing/2014/main" id="{48D2286C-DC4E-4F9C-A8E4-8839E9BB5998}"/>
                  </a:ext>
                </a:extLst>
              </p:cNvPr>
              <p:cNvGrpSpPr/>
              <p:nvPr/>
            </p:nvGrpSpPr>
            <p:grpSpPr>
              <a:xfrm>
                <a:off x="8648516" y="4477612"/>
                <a:ext cx="529565" cy="614848"/>
                <a:chOff x="2926080" y="858108"/>
                <a:chExt cx="1371600" cy="1371600"/>
              </a:xfrm>
              <a:scene3d>
                <a:camera prst="orthographicFront"/>
                <a:lightRig rig="flat" dir="t"/>
              </a:scene3d>
            </p:grpSpPr>
            <p:sp>
              <p:nvSpPr>
                <p:cNvPr id="69" name="Oval 68">
                  <a:extLst>
                    <a:ext uri="{FF2B5EF4-FFF2-40B4-BE49-F238E27FC236}">
                      <a16:creationId xmlns:a16="http://schemas.microsoft.com/office/drawing/2014/main" id="{A7537819-CBFB-4041-B8A9-7411BD757A32}"/>
                    </a:ext>
                  </a:extLst>
                </p:cNvPr>
                <p:cNvSpPr/>
                <p:nvPr/>
              </p:nvSpPr>
              <p:spPr>
                <a:xfrm>
                  <a:off x="2926080" y="858108"/>
                  <a:ext cx="1371600" cy="1371600"/>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4">
                    <a:hueOff val="9800891"/>
                    <a:satOff val="-40777"/>
                    <a:lumOff val="9608"/>
                    <a:alphaOff val="0"/>
                  </a:schemeClr>
                </a:fillRef>
                <a:effectRef idx="2">
                  <a:schemeClr val="accent4">
                    <a:hueOff val="9800891"/>
                    <a:satOff val="-40777"/>
                    <a:lumOff val="9608"/>
                    <a:alphaOff val="0"/>
                  </a:schemeClr>
                </a:effectRef>
                <a:fontRef idx="minor">
                  <a:schemeClr val="lt1"/>
                </a:fontRef>
              </p:style>
            </p:sp>
            <p:sp>
              <p:nvSpPr>
                <p:cNvPr id="70" name="Oval 4">
                  <a:extLst>
                    <a:ext uri="{FF2B5EF4-FFF2-40B4-BE49-F238E27FC236}">
                      <a16:creationId xmlns:a16="http://schemas.microsoft.com/office/drawing/2014/main" id="{C410ADC6-FD23-4BB9-AD6C-EC3FB59411D8}"/>
                    </a:ext>
                  </a:extLst>
                </p:cNvPr>
                <p:cNvSpPr txBox="1"/>
                <p:nvPr/>
              </p:nvSpPr>
              <p:spPr>
                <a:xfrm>
                  <a:off x="3126946" y="1058974"/>
                  <a:ext cx="969868" cy="96986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defTabSz="533400">
                    <a:lnSpc>
                      <a:spcPct val="90000"/>
                    </a:lnSpc>
                    <a:spcBef>
                      <a:spcPct val="0"/>
                    </a:spcBef>
                    <a:spcAft>
                      <a:spcPct val="35000"/>
                    </a:spcAft>
                  </a:pPr>
                  <a:endParaRPr lang="en-US" sz="1200" kern="1200" dirty="0"/>
                </a:p>
              </p:txBody>
            </p:sp>
          </p:grpSp>
          <p:grpSp>
            <p:nvGrpSpPr>
              <p:cNvPr id="40" name="Group 39">
                <a:extLst>
                  <a:ext uri="{FF2B5EF4-FFF2-40B4-BE49-F238E27FC236}">
                    <a16:creationId xmlns:a16="http://schemas.microsoft.com/office/drawing/2014/main" id="{300859EA-6A53-4FA3-B33D-F9103377C9C0}"/>
                  </a:ext>
                </a:extLst>
              </p:cNvPr>
              <p:cNvGrpSpPr/>
              <p:nvPr/>
            </p:nvGrpSpPr>
            <p:grpSpPr>
              <a:xfrm>
                <a:off x="7968395" y="4454401"/>
                <a:ext cx="529565" cy="614848"/>
                <a:chOff x="2926080" y="858108"/>
                <a:chExt cx="1371600" cy="1371600"/>
              </a:xfrm>
              <a:scene3d>
                <a:camera prst="orthographicFront"/>
                <a:lightRig rig="flat" dir="t"/>
              </a:scene3d>
            </p:grpSpPr>
            <p:sp>
              <p:nvSpPr>
                <p:cNvPr id="67" name="Oval 66">
                  <a:extLst>
                    <a:ext uri="{FF2B5EF4-FFF2-40B4-BE49-F238E27FC236}">
                      <a16:creationId xmlns:a16="http://schemas.microsoft.com/office/drawing/2014/main" id="{388DEF30-3949-44B1-8681-EC22CE0F2848}"/>
                    </a:ext>
                  </a:extLst>
                </p:cNvPr>
                <p:cNvSpPr/>
                <p:nvPr/>
              </p:nvSpPr>
              <p:spPr>
                <a:xfrm>
                  <a:off x="2926080" y="858108"/>
                  <a:ext cx="1371600" cy="1371600"/>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4">
                    <a:hueOff val="9800891"/>
                    <a:satOff val="-40777"/>
                    <a:lumOff val="9608"/>
                    <a:alphaOff val="0"/>
                  </a:schemeClr>
                </a:fillRef>
                <a:effectRef idx="2">
                  <a:schemeClr val="accent4">
                    <a:hueOff val="9800891"/>
                    <a:satOff val="-40777"/>
                    <a:lumOff val="9608"/>
                    <a:alphaOff val="0"/>
                  </a:schemeClr>
                </a:effectRef>
                <a:fontRef idx="minor">
                  <a:schemeClr val="lt1"/>
                </a:fontRef>
              </p:style>
            </p:sp>
            <p:sp>
              <p:nvSpPr>
                <p:cNvPr id="68" name="Oval 4">
                  <a:extLst>
                    <a:ext uri="{FF2B5EF4-FFF2-40B4-BE49-F238E27FC236}">
                      <a16:creationId xmlns:a16="http://schemas.microsoft.com/office/drawing/2014/main" id="{6B7EC46C-7F1B-4333-89DA-BF5764C118AB}"/>
                    </a:ext>
                  </a:extLst>
                </p:cNvPr>
                <p:cNvSpPr txBox="1"/>
                <p:nvPr/>
              </p:nvSpPr>
              <p:spPr>
                <a:xfrm>
                  <a:off x="3126946" y="1058974"/>
                  <a:ext cx="969868" cy="96986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defTabSz="533400">
                    <a:lnSpc>
                      <a:spcPct val="90000"/>
                    </a:lnSpc>
                    <a:spcBef>
                      <a:spcPct val="0"/>
                    </a:spcBef>
                    <a:spcAft>
                      <a:spcPct val="35000"/>
                    </a:spcAft>
                  </a:pPr>
                  <a:endParaRPr lang="en-US" sz="1200" kern="1200" dirty="0"/>
                </a:p>
              </p:txBody>
            </p:sp>
          </p:grpSp>
          <p:grpSp>
            <p:nvGrpSpPr>
              <p:cNvPr id="41" name="Group 40">
                <a:extLst>
                  <a:ext uri="{FF2B5EF4-FFF2-40B4-BE49-F238E27FC236}">
                    <a16:creationId xmlns:a16="http://schemas.microsoft.com/office/drawing/2014/main" id="{42CF494F-A43F-4DFB-9D59-4B96886A7DA9}"/>
                  </a:ext>
                </a:extLst>
              </p:cNvPr>
              <p:cNvGrpSpPr/>
              <p:nvPr/>
            </p:nvGrpSpPr>
            <p:grpSpPr>
              <a:xfrm>
                <a:off x="7829893" y="5392496"/>
                <a:ext cx="1546672" cy="1465504"/>
                <a:chOff x="2926080" y="858108"/>
                <a:chExt cx="1371600" cy="1371600"/>
              </a:xfrm>
              <a:scene3d>
                <a:camera prst="orthographicFront"/>
                <a:lightRig rig="flat" dir="t"/>
              </a:scene3d>
            </p:grpSpPr>
            <p:sp>
              <p:nvSpPr>
                <p:cNvPr id="65" name="Oval 64">
                  <a:extLst>
                    <a:ext uri="{FF2B5EF4-FFF2-40B4-BE49-F238E27FC236}">
                      <a16:creationId xmlns:a16="http://schemas.microsoft.com/office/drawing/2014/main" id="{FD83CB47-5EC1-4CFC-9182-DA6711D32215}"/>
                    </a:ext>
                  </a:extLst>
                </p:cNvPr>
                <p:cNvSpPr/>
                <p:nvPr/>
              </p:nvSpPr>
              <p:spPr>
                <a:xfrm>
                  <a:off x="2926080" y="858108"/>
                  <a:ext cx="1371600" cy="1371600"/>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4">
                    <a:hueOff val="9800891"/>
                    <a:satOff val="-40777"/>
                    <a:lumOff val="9608"/>
                    <a:alphaOff val="0"/>
                  </a:schemeClr>
                </a:fillRef>
                <a:effectRef idx="2">
                  <a:schemeClr val="accent4">
                    <a:hueOff val="9800891"/>
                    <a:satOff val="-40777"/>
                    <a:lumOff val="9608"/>
                    <a:alphaOff val="0"/>
                  </a:schemeClr>
                </a:effectRef>
                <a:fontRef idx="minor">
                  <a:schemeClr val="lt1"/>
                </a:fontRef>
              </p:style>
            </p:sp>
            <p:sp>
              <p:nvSpPr>
                <p:cNvPr id="66" name="Oval 4">
                  <a:extLst>
                    <a:ext uri="{FF2B5EF4-FFF2-40B4-BE49-F238E27FC236}">
                      <a16:creationId xmlns:a16="http://schemas.microsoft.com/office/drawing/2014/main" id="{70D9CBBF-E984-4AB7-A582-AE64244E1721}"/>
                    </a:ext>
                  </a:extLst>
                </p:cNvPr>
                <p:cNvSpPr txBox="1"/>
                <p:nvPr/>
              </p:nvSpPr>
              <p:spPr>
                <a:xfrm>
                  <a:off x="3086598" y="1058974"/>
                  <a:ext cx="1170734" cy="117073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defTabSz="533400">
                    <a:lnSpc>
                      <a:spcPct val="90000"/>
                    </a:lnSpc>
                    <a:spcBef>
                      <a:spcPct val="0"/>
                    </a:spcBef>
                    <a:spcAft>
                      <a:spcPct val="35000"/>
                    </a:spcAft>
                  </a:pPr>
                  <a:r>
                    <a:rPr lang="en-US" sz="1800" dirty="0"/>
                    <a:t>Morphine </a:t>
                  </a:r>
                  <a:r>
                    <a:rPr lang="en-US" sz="1800" kern="1200" dirty="0"/>
                    <a:t>SR </a:t>
                  </a:r>
                  <a:r>
                    <a:rPr lang="en-US" sz="1200" kern="1200" dirty="0"/>
                    <a:t>15 </a:t>
                  </a:r>
                  <a:r>
                    <a:rPr lang="en-US" sz="1200" dirty="0"/>
                    <a:t>m g </a:t>
                  </a:r>
                  <a:r>
                    <a:rPr lang="en-US" sz="1200" kern="1200" dirty="0"/>
                    <a:t>bid</a:t>
                  </a:r>
                </a:p>
              </p:txBody>
            </p:sp>
          </p:grpSp>
          <p:sp>
            <p:nvSpPr>
              <p:cNvPr id="42" name="Arrow: Down 41">
                <a:extLst>
                  <a:ext uri="{FF2B5EF4-FFF2-40B4-BE49-F238E27FC236}">
                    <a16:creationId xmlns:a16="http://schemas.microsoft.com/office/drawing/2014/main" id="{287A7A86-03D1-4675-BCBA-75D0C10117A9}"/>
                  </a:ext>
                </a:extLst>
              </p:cNvPr>
              <p:cNvSpPr/>
              <p:nvPr/>
            </p:nvSpPr>
            <p:spPr>
              <a:xfrm>
                <a:off x="8366789" y="4836460"/>
                <a:ext cx="484632" cy="978408"/>
              </a:xfrm>
              <a:prstGeom prst="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72" name="Group 71">
                <a:extLst>
                  <a:ext uri="{FF2B5EF4-FFF2-40B4-BE49-F238E27FC236}">
                    <a16:creationId xmlns:a16="http://schemas.microsoft.com/office/drawing/2014/main" id="{56338CCE-E746-4A4F-A296-987D6B343CEF}"/>
                  </a:ext>
                </a:extLst>
              </p:cNvPr>
              <p:cNvGrpSpPr/>
              <p:nvPr/>
            </p:nvGrpSpPr>
            <p:grpSpPr>
              <a:xfrm>
                <a:off x="6731090" y="1710061"/>
                <a:ext cx="1789162" cy="1946787"/>
                <a:chOff x="10045149" y="4684704"/>
                <a:chExt cx="1789162" cy="1946787"/>
              </a:xfrm>
            </p:grpSpPr>
            <p:sp>
              <p:nvSpPr>
                <p:cNvPr id="63" name="Oval 62">
                  <a:extLst>
                    <a:ext uri="{FF2B5EF4-FFF2-40B4-BE49-F238E27FC236}">
                      <a16:creationId xmlns:a16="http://schemas.microsoft.com/office/drawing/2014/main" id="{9872F372-BA8D-48E1-AE42-87F418DF2034}"/>
                    </a:ext>
                  </a:extLst>
                </p:cNvPr>
                <p:cNvSpPr/>
                <p:nvPr/>
              </p:nvSpPr>
              <p:spPr>
                <a:xfrm>
                  <a:off x="10045149" y="4684704"/>
                  <a:ext cx="1789162" cy="1946787"/>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4900445"/>
                    <a:satOff val="-20388"/>
                    <a:lumOff val="4804"/>
                    <a:alphaOff val="0"/>
                  </a:schemeClr>
                </a:fillRef>
                <a:effectRef idx="2">
                  <a:schemeClr val="accent4">
                    <a:hueOff val="4900445"/>
                    <a:satOff val="-20388"/>
                    <a:lumOff val="4804"/>
                    <a:alphaOff val="0"/>
                  </a:schemeClr>
                </a:effectRef>
                <a:fontRef idx="minor">
                  <a:schemeClr val="lt1"/>
                </a:fontRef>
              </p:style>
            </p:sp>
            <p:sp>
              <p:nvSpPr>
                <p:cNvPr id="64" name="Oval 4">
                  <a:extLst>
                    <a:ext uri="{FF2B5EF4-FFF2-40B4-BE49-F238E27FC236}">
                      <a16:creationId xmlns:a16="http://schemas.microsoft.com/office/drawing/2014/main" id="{0C66D0D8-0E45-4A76-BFD9-E13DF86BC3BE}"/>
                    </a:ext>
                  </a:extLst>
                </p:cNvPr>
                <p:cNvSpPr txBox="1"/>
                <p:nvPr/>
              </p:nvSpPr>
              <p:spPr>
                <a:xfrm>
                  <a:off x="10139429" y="4835979"/>
                  <a:ext cx="1626973" cy="137658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defTabSz="533400">
                    <a:lnSpc>
                      <a:spcPct val="90000"/>
                    </a:lnSpc>
                    <a:spcBef>
                      <a:spcPct val="0"/>
                    </a:spcBef>
                    <a:spcAft>
                      <a:spcPct val="35000"/>
                    </a:spcAft>
                  </a:pPr>
                  <a:r>
                    <a:rPr lang="en-US" sz="1800" dirty="0"/>
                    <a:t>Oxycodone</a:t>
                  </a:r>
                  <a:r>
                    <a:rPr lang="en-US" sz="1200" dirty="0"/>
                    <a:t> </a:t>
                  </a:r>
                  <a:r>
                    <a:rPr lang="en-US" sz="2100" kern="1200" dirty="0">
                      <a:solidFill>
                        <a:schemeClr val="tx1"/>
                      </a:solidFill>
                    </a:rPr>
                    <a:t>10</a:t>
                  </a:r>
                  <a:r>
                    <a:rPr lang="en-US" sz="1800" kern="1200" dirty="0"/>
                    <a:t> </a:t>
                  </a:r>
                  <a:r>
                    <a:rPr lang="en-US" sz="1200" kern="1200" dirty="0"/>
                    <a:t>mg po q </a:t>
                  </a:r>
                  <a:r>
                    <a:rPr lang="en-US" sz="1200" dirty="0"/>
                    <a:t>4 </a:t>
                  </a:r>
                  <a:r>
                    <a:rPr lang="en-US" sz="1200" kern="1200" dirty="0" err="1"/>
                    <a:t>hr</a:t>
                  </a:r>
                  <a:endParaRPr lang="en-US" sz="1200" kern="1200" dirty="0"/>
                </a:p>
              </p:txBody>
            </p:sp>
          </p:grpSp>
          <p:grpSp>
            <p:nvGrpSpPr>
              <p:cNvPr id="71" name="Group 70">
                <a:extLst>
                  <a:ext uri="{FF2B5EF4-FFF2-40B4-BE49-F238E27FC236}">
                    <a16:creationId xmlns:a16="http://schemas.microsoft.com/office/drawing/2014/main" id="{4A3849C4-79BC-4D8E-9239-FA2D7D2C8C2F}"/>
                  </a:ext>
                </a:extLst>
              </p:cNvPr>
              <p:cNvGrpSpPr/>
              <p:nvPr/>
            </p:nvGrpSpPr>
            <p:grpSpPr>
              <a:xfrm>
                <a:off x="8394761" y="760294"/>
                <a:ext cx="1652681" cy="1712478"/>
                <a:chOff x="10024505" y="4991030"/>
                <a:chExt cx="1652681" cy="1712478"/>
              </a:xfrm>
            </p:grpSpPr>
            <p:sp>
              <p:nvSpPr>
                <p:cNvPr id="61" name="Oval 60">
                  <a:extLst>
                    <a:ext uri="{FF2B5EF4-FFF2-40B4-BE49-F238E27FC236}">
                      <a16:creationId xmlns:a16="http://schemas.microsoft.com/office/drawing/2014/main" id="{4CFC509D-6806-4ECD-90A8-FC0F03E6348F}"/>
                    </a:ext>
                  </a:extLst>
                </p:cNvPr>
                <p:cNvSpPr/>
                <p:nvPr/>
              </p:nvSpPr>
              <p:spPr>
                <a:xfrm>
                  <a:off x="10024505" y="4991030"/>
                  <a:ext cx="1652681" cy="1712478"/>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4900445"/>
                    <a:satOff val="-20388"/>
                    <a:lumOff val="4804"/>
                    <a:alphaOff val="0"/>
                  </a:schemeClr>
                </a:fillRef>
                <a:effectRef idx="2">
                  <a:schemeClr val="accent4">
                    <a:hueOff val="4900445"/>
                    <a:satOff val="-20388"/>
                    <a:lumOff val="4804"/>
                    <a:alphaOff val="0"/>
                  </a:schemeClr>
                </a:effectRef>
                <a:fontRef idx="minor">
                  <a:schemeClr val="lt1"/>
                </a:fontRef>
              </p:style>
            </p:sp>
            <p:sp>
              <p:nvSpPr>
                <p:cNvPr id="62" name="Oval 4">
                  <a:extLst>
                    <a:ext uri="{FF2B5EF4-FFF2-40B4-BE49-F238E27FC236}">
                      <a16:creationId xmlns:a16="http://schemas.microsoft.com/office/drawing/2014/main" id="{BAFAF9AE-5E9D-4ED4-9134-D5CE318DCC56}"/>
                    </a:ext>
                  </a:extLst>
                </p:cNvPr>
                <p:cNvSpPr txBox="1"/>
                <p:nvPr/>
              </p:nvSpPr>
              <p:spPr>
                <a:xfrm>
                  <a:off x="10099415" y="5241817"/>
                  <a:ext cx="1502863" cy="1210905"/>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defTabSz="533400">
                    <a:lnSpc>
                      <a:spcPct val="90000"/>
                    </a:lnSpc>
                    <a:spcBef>
                      <a:spcPct val="0"/>
                    </a:spcBef>
                    <a:spcAft>
                      <a:spcPct val="35000"/>
                    </a:spcAft>
                  </a:pPr>
                  <a:r>
                    <a:rPr lang="en-US" sz="1800" dirty="0"/>
                    <a:t>Oxycodone</a:t>
                  </a:r>
                </a:p>
                <a:p>
                  <a:pPr algn="ctr" defTabSz="533400">
                    <a:lnSpc>
                      <a:spcPct val="90000"/>
                    </a:lnSpc>
                    <a:spcBef>
                      <a:spcPct val="0"/>
                    </a:spcBef>
                    <a:spcAft>
                      <a:spcPct val="35000"/>
                    </a:spcAft>
                  </a:pPr>
                  <a:r>
                    <a:rPr lang="en-US" sz="1800" dirty="0">
                      <a:solidFill>
                        <a:schemeClr val="bg1"/>
                      </a:solidFill>
                    </a:rPr>
                    <a:t> </a:t>
                  </a:r>
                  <a:r>
                    <a:rPr lang="en-US" sz="2100" kern="1200" dirty="0">
                      <a:solidFill>
                        <a:schemeClr val="tx1"/>
                      </a:solidFill>
                    </a:rPr>
                    <a:t>5</a:t>
                  </a:r>
                  <a:r>
                    <a:rPr lang="en-US" sz="1800" kern="1200" dirty="0">
                      <a:solidFill>
                        <a:schemeClr val="bg1"/>
                      </a:solidFill>
                    </a:rPr>
                    <a:t> </a:t>
                  </a:r>
                  <a:r>
                    <a:rPr lang="en-US" sz="1200" kern="1200" dirty="0"/>
                    <a:t>mg po q </a:t>
                  </a:r>
                  <a:r>
                    <a:rPr lang="en-US" sz="1200" dirty="0"/>
                    <a:t>4 </a:t>
                  </a:r>
                  <a:r>
                    <a:rPr lang="en-US" sz="1200" kern="1200" dirty="0" err="1"/>
                    <a:t>hr</a:t>
                  </a:r>
                  <a:endParaRPr lang="en-US" sz="1200" kern="1200" dirty="0"/>
                </a:p>
              </p:txBody>
            </p:sp>
          </p:grpSp>
          <p:grpSp>
            <p:nvGrpSpPr>
              <p:cNvPr id="45" name="Group 44">
                <a:extLst>
                  <a:ext uri="{FF2B5EF4-FFF2-40B4-BE49-F238E27FC236}">
                    <a16:creationId xmlns:a16="http://schemas.microsoft.com/office/drawing/2014/main" id="{073E935B-4BC1-4CA6-B661-CB75AAF52CB1}"/>
                  </a:ext>
                </a:extLst>
              </p:cNvPr>
              <p:cNvGrpSpPr/>
              <p:nvPr/>
            </p:nvGrpSpPr>
            <p:grpSpPr>
              <a:xfrm>
                <a:off x="8466077" y="3827589"/>
                <a:ext cx="476555" cy="454635"/>
                <a:chOff x="1523999" y="1189731"/>
                <a:chExt cx="1402819" cy="1371600"/>
              </a:xfrm>
              <a:scene3d>
                <a:camera prst="orthographicFront"/>
                <a:lightRig rig="flat" dir="t"/>
              </a:scene3d>
            </p:grpSpPr>
            <p:sp>
              <p:nvSpPr>
                <p:cNvPr id="59" name="Oval 58">
                  <a:extLst>
                    <a:ext uri="{FF2B5EF4-FFF2-40B4-BE49-F238E27FC236}">
                      <a16:creationId xmlns:a16="http://schemas.microsoft.com/office/drawing/2014/main" id="{947E1033-2EB8-4BCA-B73C-3F741AAA950B}"/>
                    </a:ext>
                  </a:extLst>
                </p:cNvPr>
                <p:cNvSpPr/>
                <p:nvPr/>
              </p:nvSpPr>
              <p:spPr>
                <a:xfrm>
                  <a:off x="1523999" y="1189731"/>
                  <a:ext cx="1371600" cy="1371600"/>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4">
                    <a:hueOff val="4900445"/>
                    <a:satOff val="-20388"/>
                    <a:lumOff val="4804"/>
                    <a:alphaOff val="0"/>
                  </a:schemeClr>
                </a:fillRef>
                <a:effectRef idx="2">
                  <a:schemeClr val="accent4">
                    <a:hueOff val="4900445"/>
                    <a:satOff val="-20388"/>
                    <a:lumOff val="4804"/>
                    <a:alphaOff val="0"/>
                  </a:schemeClr>
                </a:effectRef>
                <a:fontRef idx="minor">
                  <a:schemeClr val="lt1"/>
                </a:fontRef>
              </p:style>
            </p:sp>
            <p:sp>
              <p:nvSpPr>
                <p:cNvPr id="60" name="Oval 4">
                  <a:extLst>
                    <a:ext uri="{FF2B5EF4-FFF2-40B4-BE49-F238E27FC236}">
                      <a16:creationId xmlns:a16="http://schemas.microsoft.com/office/drawing/2014/main" id="{F6ECBB18-A0B0-4CE5-A0BC-0D22EAF11AF0}"/>
                    </a:ext>
                  </a:extLst>
                </p:cNvPr>
                <p:cNvSpPr txBox="1"/>
                <p:nvPr/>
              </p:nvSpPr>
              <p:spPr>
                <a:xfrm>
                  <a:off x="1679555" y="1268174"/>
                  <a:ext cx="1247263" cy="96986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defTabSz="533400">
                    <a:lnSpc>
                      <a:spcPct val="90000"/>
                    </a:lnSpc>
                    <a:spcBef>
                      <a:spcPct val="0"/>
                    </a:spcBef>
                    <a:spcAft>
                      <a:spcPct val="35000"/>
                    </a:spcAft>
                  </a:pPr>
                  <a:endParaRPr lang="en-US" sz="1200" kern="1200" dirty="0"/>
                </a:p>
              </p:txBody>
            </p:sp>
          </p:grpSp>
          <p:grpSp>
            <p:nvGrpSpPr>
              <p:cNvPr id="46" name="Group 45">
                <a:extLst>
                  <a:ext uri="{FF2B5EF4-FFF2-40B4-BE49-F238E27FC236}">
                    <a16:creationId xmlns:a16="http://schemas.microsoft.com/office/drawing/2014/main" id="{4CF5946D-9B8F-40BB-B3A8-64B4DF02E8C0}"/>
                  </a:ext>
                </a:extLst>
              </p:cNvPr>
              <p:cNvGrpSpPr/>
              <p:nvPr/>
            </p:nvGrpSpPr>
            <p:grpSpPr>
              <a:xfrm>
                <a:off x="7759274" y="3841846"/>
                <a:ext cx="401708" cy="454635"/>
                <a:chOff x="1523999" y="1189731"/>
                <a:chExt cx="1402819" cy="1371600"/>
              </a:xfrm>
              <a:scene3d>
                <a:camera prst="orthographicFront"/>
                <a:lightRig rig="flat" dir="t"/>
              </a:scene3d>
            </p:grpSpPr>
            <p:sp>
              <p:nvSpPr>
                <p:cNvPr id="57" name="Oval 56">
                  <a:extLst>
                    <a:ext uri="{FF2B5EF4-FFF2-40B4-BE49-F238E27FC236}">
                      <a16:creationId xmlns:a16="http://schemas.microsoft.com/office/drawing/2014/main" id="{76C8C817-6161-43EE-8F7A-7CC38C3E563A}"/>
                    </a:ext>
                  </a:extLst>
                </p:cNvPr>
                <p:cNvSpPr/>
                <p:nvPr/>
              </p:nvSpPr>
              <p:spPr>
                <a:xfrm>
                  <a:off x="1523999" y="1189731"/>
                  <a:ext cx="1371600" cy="1371600"/>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4">
                    <a:hueOff val="4900445"/>
                    <a:satOff val="-20388"/>
                    <a:lumOff val="4804"/>
                    <a:alphaOff val="0"/>
                  </a:schemeClr>
                </a:fillRef>
                <a:effectRef idx="2">
                  <a:schemeClr val="accent4">
                    <a:hueOff val="4900445"/>
                    <a:satOff val="-20388"/>
                    <a:lumOff val="4804"/>
                    <a:alphaOff val="0"/>
                  </a:schemeClr>
                </a:effectRef>
                <a:fontRef idx="minor">
                  <a:schemeClr val="lt1"/>
                </a:fontRef>
              </p:style>
            </p:sp>
            <p:sp>
              <p:nvSpPr>
                <p:cNvPr id="58" name="Oval 4">
                  <a:extLst>
                    <a:ext uri="{FF2B5EF4-FFF2-40B4-BE49-F238E27FC236}">
                      <a16:creationId xmlns:a16="http://schemas.microsoft.com/office/drawing/2014/main" id="{CB8EE62A-4788-401B-A55D-58C42035AFA9}"/>
                    </a:ext>
                  </a:extLst>
                </p:cNvPr>
                <p:cNvSpPr txBox="1"/>
                <p:nvPr/>
              </p:nvSpPr>
              <p:spPr>
                <a:xfrm>
                  <a:off x="1679555" y="1268174"/>
                  <a:ext cx="1247263" cy="96986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defTabSz="533400">
                    <a:lnSpc>
                      <a:spcPct val="90000"/>
                    </a:lnSpc>
                    <a:spcBef>
                      <a:spcPct val="0"/>
                    </a:spcBef>
                    <a:spcAft>
                      <a:spcPct val="35000"/>
                    </a:spcAft>
                  </a:pPr>
                  <a:endParaRPr lang="en-US" sz="1200" kern="1200" dirty="0"/>
                </a:p>
              </p:txBody>
            </p:sp>
          </p:grpSp>
          <p:grpSp>
            <p:nvGrpSpPr>
              <p:cNvPr id="47" name="Group 46">
                <a:extLst>
                  <a:ext uri="{FF2B5EF4-FFF2-40B4-BE49-F238E27FC236}">
                    <a16:creationId xmlns:a16="http://schemas.microsoft.com/office/drawing/2014/main" id="{BD8E5378-E6E6-4058-806D-36B98E1DEC82}"/>
                  </a:ext>
                </a:extLst>
              </p:cNvPr>
              <p:cNvGrpSpPr/>
              <p:nvPr/>
            </p:nvGrpSpPr>
            <p:grpSpPr>
              <a:xfrm>
                <a:off x="9272250" y="2863223"/>
                <a:ext cx="892072" cy="789054"/>
                <a:chOff x="1523999" y="1189731"/>
                <a:chExt cx="1402819" cy="1371600"/>
              </a:xfrm>
              <a:scene3d>
                <a:camera prst="orthographicFront"/>
                <a:lightRig rig="flat" dir="t"/>
              </a:scene3d>
            </p:grpSpPr>
            <p:sp>
              <p:nvSpPr>
                <p:cNvPr id="55" name="Oval 54">
                  <a:extLst>
                    <a:ext uri="{FF2B5EF4-FFF2-40B4-BE49-F238E27FC236}">
                      <a16:creationId xmlns:a16="http://schemas.microsoft.com/office/drawing/2014/main" id="{C1F00D21-3F82-4B24-AD28-683E9DBF29DD}"/>
                    </a:ext>
                  </a:extLst>
                </p:cNvPr>
                <p:cNvSpPr/>
                <p:nvPr/>
              </p:nvSpPr>
              <p:spPr>
                <a:xfrm>
                  <a:off x="1523999" y="1189731"/>
                  <a:ext cx="1371600" cy="1371600"/>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4">
                    <a:hueOff val="4900445"/>
                    <a:satOff val="-20388"/>
                    <a:lumOff val="4804"/>
                    <a:alphaOff val="0"/>
                  </a:schemeClr>
                </a:fillRef>
                <a:effectRef idx="2">
                  <a:schemeClr val="accent4">
                    <a:hueOff val="4900445"/>
                    <a:satOff val="-20388"/>
                    <a:lumOff val="4804"/>
                    <a:alphaOff val="0"/>
                  </a:schemeClr>
                </a:effectRef>
                <a:fontRef idx="minor">
                  <a:schemeClr val="lt1"/>
                </a:fontRef>
              </p:style>
            </p:sp>
            <p:sp>
              <p:nvSpPr>
                <p:cNvPr id="56" name="Oval 4">
                  <a:extLst>
                    <a:ext uri="{FF2B5EF4-FFF2-40B4-BE49-F238E27FC236}">
                      <a16:creationId xmlns:a16="http://schemas.microsoft.com/office/drawing/2014/main" id="{E9B08F2C-8EBD-41B9-B1C6-EAEA472549E4}"/>
                    </a:ext>
                  </a:extLst>
                </p:cNvPr>
                <p:cNvSpPr txBox="1"/>
                <p:nvPr/>
              </p:nvSpPr>
              <p:spPr>
                <a:xfrm>
                  <a:off x="1679555" y="1268174"/>
                  <a:ext cx="1247263" cy="96986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defTabSz="533400">
                    <a:lnSpc>
                      <a:spcPct val="90000"/>
                    </a:lnSpc>
                    <a:spcBef>
                      <a:spcPct val="0"/>
                    </a:spcBef>
                    <a:spcAft>
                      <a:spcPct val="35000"/>
                    </a:spcAft>
                  </a:pPr>
                  <a:endParaRPr lang="en-US" sz="1200" kern="1200" dirty="0"/>
                </a:p>
              </p:txBody>
            </p:sp>
          </p:grpSp>
          <p:grpSp>
            <p:nvGrpSpPr>
              <p:cNvPr id="48" name="Group 47">
                <a:extLst>
                  <a:ext uri="{FF2B5EF4-FFF2-40B4-BE49-F238E27FC236}">
                    <a16:creationId xmlns:a16="http://schemas.microsoft.com/office/drawing/2014/main" id="{AB5B491B-02E6-475D-83F0-086695C0DCA3}"/>
                  </a:ext>
                </a:extLst>
              </p:cNvPr>
              <p:cNvGrpSpPr/>
              <p:nvPr/>
            </p:nvGrpSpPr>
            <p:grpSpPr>
              <a:xfrm>
                <a:off x="9946636" y="2114064"/>
                <a:ext cx="476555" cy="454635"/>
                <a:chOff x="1523999" y="1189731"/>
                <a:chExt cx="1402819" cy="1371600"/>
              </a:xfrm>
              <a:scene3d>
                <a:camera prst="orthographicFront"/>
                <a:lightRig rig="flat" dir="t"/>
              </a:scene3d>
            </p:grpSpPr>
            <p:sp>
              <p:nvSpPr>
                <p:cNvPr id="53" name="Oval 52">
                  <a:extLst>
                    <a:ext uri="{FF2B5EF4-FFF2-40B4-BE49-F238E27FC236}">
                      <a16:creationId xmlns:a16="http://schemas.microsoft.com/office/drawing/2014/main" id="{DFA168A1-33C8-473E-94B0-8F5BDCFE86F1}"/>
                    </a:ext>
                  </a:extLst>
                </p:cNvPr>
                <p:cNvSpPr/>
                <p:nvPr/>
              </p:nvSpPr>
              <p:spPr>
                <a:xfrm>
                  <a:off x="1523999" y="1189731"/>
                  <a:ext cx="1371600" cy="1371600"/>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4">
                    <a:hueOff val="4900445"/>
                    <a:satOff val="-20388"/>
                    <a:lumOff val="4804"/>
                    <a:alphaOff val="0"/>
                  </a:schemeClr>
                </a:fillRef>
                <a:effectRef idx="2">
                  <a:schemeClr val="accent4">
                    <a:hueOff val="4900445"/>
                    <a:satOff val="-20388"/>
                    <a:lumOff val="4804"/>
                    <a:alphaOff val="0"/>
                  </a:schemeClr>
                </a:effectRef>
                <a:fontRef idx="minor">
                  <a:schemeClr val="lt1"/>
                </a:fontRef>
              </p:style>
            </p:sp>
            <p:sp>
              <p:nvSpPr>
                <p:cNvPr id="54" name="Oval 4">
                  <a:extLst>
                    <a:ext uri="{FF2B5EF4-FFF2-40B4-BE49-F238E27FC236}">
                      <a16:creationId xmlns:a16="http://schemas.microsoft.com/office/drawing/2014/main" id="{7805B0B5-596F-4AA1-B193-061756BFA8A8}"/>
                    </a:ext>
                  </a:extLst>
                </p:cNvPr>
                <p:cNvSpPr txBox="1"/>
                <p:nvPr/>
              </p:nvSpPr>
              <p:spPr>
                <a:xfrm>
                  <a:off x="1679555" y="1268174"/>
                  <a:ext cx="1247263" cy="96986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defTabSz="533400">
                    <a:lnSpc>
                      <a:spcPct val="90000"/>
                    </a:lnSpc>
                    <a:spcBef>
                      <a:spcPct val="0"/>
                    </a:spcBef>
                    <a:spcAft>
                      <a:spcPct val="35000"/>
                    </a:spcAft>
                  </a:pPr>
                  <a:endParaRPr lang="en-US" sz="1200" kern="1200" dirty="0"/>
                </a:p>
              </p:txBody>
            </p:sp>
          </p:grpSp>
          <p:grpSp>
            <p:nvGrpSpPr>
              <p:cNvPr id="49" name="Group 48">
                <a:extLst>
                  <a:ext uri="{FF2B5EF4-FFF2-40B4-BE49-F238E27FC236}">
                    <a16:creationId xmlns:a16="http://schemas.microsoft.com/office/drawing/2014/main" id="{1DA7026B-8770-4205-A9DA-1070ED81DC66}"/>
                  </a:ext>
                </a:extLst>
              </p:cNvPr>
              <p:cNvGrpSpPr/>
              <p:nvPr/>
            </p:nvGrpSpPr>
            <p:grpSpPr>
              <a:xfrm>
                <a:off x="8330891" y="3041636"/>
                <a:ext cx="888459" cy="816165"/>
                <a:chOff x="1523999" y="1189731"/>
                <a:chExt cx="1402819" cy="1371600"/>
              </a:xfrm>
              <a:scene3d>
                <a:camera prst="orthographicFront"/>
                <a:lightRig rig="flat" dir="t"/>
              </a:scene3d>
            </p:grpSpPr>
            <p:sp>
              <p:nvSpPr>
                <p:cNvPr id="51" name="Oval 50">
                  <a:extLst>
                    <a:ext uri="{FF2B5EF4-FFF2-40B4-BE49-F238E27FC236}">
                      <a16:creationId xmlns:a16="http://schemas.microsoft.com/office/drawing/2014/main" id="{54112086-873F-406C-8F41-59EF697C8D1A}"/>
                    </a:ext>
                  </a:extLst>
                </p:cNvPr>
                <p:cNvSpPr/>
                <p:nvPr/>
              </p:nvSpPr>
              <p:spPr>
                <a:xfrm>
                  <a:off x="1523999" y="1189731"/>
                  <a:ext cx="1371600" cy="1371600"/>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4">
                    <a:hueOff val="4900445"/>
                    <a:satOff val="-20388"/>
                    <a:lumOff val="4804"/>
                    <a:alphaOff val="0"/>
                  </a:schemeClr>
                </a:fillRef>
                <a:effectRef idx="2">
                  <a:schemeClr val="accent4">
                    <a:hueOff val="4900445"/>
                    <a:satOff val="-20388"/>
                    <a:lumOff val="4804"/>
                    <a:alphaOff val="0"/>
                  </a:schemeClr>
                </a:effectRef>
                <a:fontRef idx="minor">
                  <a:schemeClr val="lt1"/>
                </a:fontRef>
              </p:style>
            </p:sp>
            <p:sp>
              <p:nvSpPr>
                <p:cNvPr id="52" name="Oval 4">
                  <a:extLst>
                    <a:ext uri="{FF2B5EF4-FFF2-40B4-BE49-F238E27FC236}">
                      <a16:creationId xmlns:a16="http://schemas.microsoft.com/office/drawing/2014/main" id="{017AC555-2380-4833-A50D-C66D1BED6D24}"/>
                    </a:ext>
                  </a:extLst>
                </p:cNvPr>
                <p:cNvSpPr txBox="1"/>
                <p:nvPr/>
              </p:nvSpPr>
              <p:spPr>
                <a:xfrm>
                  <a:off x="1679555" y="1268174"/>
                  <a:ext cx="1247263" cy="96986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defTabSz="533400">
                    <a:lnSpc>
                      <a:spcPct val="90000"/>
                    </a:lnSpc>
                    <a:spcBef>
                      <a:spcPct val="0"/>
                    </a:spcBef>
                    <a:spcAft>
                      <a:spcPct val="35000"/>
                    </a:spcAft>
                  </a:pPr>
                  <a:endParaRPr lang="en-US" sz="1200" kern="1200" dirty="0"/>
                </a:p>
              </p:txBody>
            </p:sp>
          </p:grpSp>
          <p:sp>
            <p:nvSpPr>
              <p:cNvPr id="94" name="Rectangle: Rounded Corners 93">
                <a:extLst>
                  <a:ext uri="{FF2B5EF4-FFF2-40B4-BE49-F238E27FC236}">
                    <a16:creationId xmlns:a16="http://schemas.microsoft.com/office/drawing/2014/main" id="{6BF1AD0C-8221-4F76-A4B4-57D4AB3B0555}"/>
                  </a:ext>
                </a:extLst>
              </p:cNvPr>
              <p:cNvSpPr/>
              <p:nvPr/>
            </p:nvSpPr>
            <p:spPr>
              <a:xfrm>
                <a:off x="10200769" y="2669314"/>
                <a:ext cx="316888" cy="399915"/>
              </a:xfrm>
              <a:prstGeom prst="roundRect">
                <a:avLst/>
              </a:prstGeom>
              <a:solidFill>
                <a:srgbClr val="FF00FF"/>
              </a:solidFill>
              <a:ln>
                <a:noFill/>
              </a:ln>
              <a:effectLst>
                <a:glow rad="63500">
                  <a:schemeClr val="accent2">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5" name="Rectangle: Rounded Corners 94">
                <a:extLst>
                  <a:ext uri="{FF2B5EF4-FFF2-40B4-BE49-F238E27FC236}">
                    <a16:creationId xmlns:a16="http://schemas.microsoft.com/office/drawing/2014/main" id="{D85373D1-A49D-44ED-BCC3-231D435990A6}"/>
                  </a:ext>
                </a:extLst>
              </p:cNvPr>
              <p:cNvSpPr/>
              <p:nvPr/>
            </p:nvSpPr>
            <p:spPr>
              <a:xfrm>
                <a:off x="9318101" y="2308041"/>
                <a:ext cx="316888" cy="399915"/>
              </a:xfrm>
              <a:prstGeom prst="roundRect">
                <a:avLst/>
              </a:prstGeom>
              <a:solidFill>
                <a:srgbClr val="FF00FF"/>
              </a:solidFill>
              <a:ln>
                <a:noFill/>
              </a:ln>
              <a:effectLst>
                <a:glow rad="63500">
                  <a:schemeClr val="accent2">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96" name="Group 95">
                <a:extLst>
                  <a:ext uri="{FF2B5EF4-FFF2-40B4-BE49-F238E27FC236}">
                    <a16:creationId xmlns:a16="http://schemas.microsoft.com/office/drawing/2014/main" id="{A7789C9E-4AB3-4D58-A009-90C555DC807F}"/>
                  </a:ext>
                </a:extLst>
              </p:cNvPr>
              <p:cNvGrpSpPr/>
              <p:nvPr/>
            </p:nvGrpSpPr>
            <p:grpSpPr>
              <a:xfrm>
                <a:off x="8654702" y="2450447"/>
                <a:ext cx="401708" cy="454635"/>
                <a:chOff x="1523999" y="1189731"/>
                <a:chExt cx="1402819" cy="1371600"/>
              </a:xfrm>
              <a:scene3d>
                <a:camera prst="orthographicFront"/>
                <a:lightRig rig="flat" dir="t"/>
              </a:scene3d>
            </p:grpSpPr>
            <p:sp>
              <p:nvSpPr>
                <p:cNvPr id="97" name="Oval 96">
                  <a:extLst>
                    <a:ext uri="{FF2B5EF4-FFF2-40B4-BE49-F238E27FC236}">
                      <a16:creationId xmlns:a16="http://schemas.microsoft.com/office/drawing/2014/main" id="{A869BBD7-1DF6-4FAF-81BE-94CC19AA6ED4}"/>
                    </a:ext>
                  </a:extLst>
                </p:cNvPr>
                <p:cNvSpPr/>
                <p:nvPr/>
              </p:nvSpPr>
              <p:spPr>
                <a:xfrm>
                  <a:off x="1523999" y="1189731"/>
                  <a:ext cx="1371600" cy="1371600"/>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4">
                    <a:hueOff val="4900445"/>
                    <a:satOff val="-20388"/>
                    <a:lumOff val="4804"/>
                    <a:alphaOff val="0"/>
                  </a:schemeClr>
                </a:fillRef>
                <a:effectRef idx="2">
                  <a:schemeClr val="accent4">
                    <a:hueOff val="4900445"/>
                    <a:satOff val="-20388"/>
                    <a:lumOff val="4804"/>
                    <a:alphaOff val="0"/>
                  </a:schemeClr>
                </a:effectRef>
                <a:fontRef idx="minor">
                  <a:schemeClr val="lt1"/>
                </a:fontRef>
              </p:style>
            </p:sp>
            <p:sp>
              <p:nvSpPr>
                <p:cNvPr id="98" name="Oval 4">
                  <a:extLst>
                    <a:ext uri="{FF2B5EF4-FFF2-40B4-BE49-F238E27FC236}">
                      <a16:creationId xmlns:a16="http://schemas.microsoft.com/office/drawing/2014/main" id="{B2426139-ACB3-40E3-ABB0-41DC14AC1757}"/>
                    </a:ext>
                  </a:extLst>
                </p:cNvPr>
                <p:cNvSpPr txBox="1"/>
                <p:nvPr/>
              </p:nvSpPr>
              <p:spPr>
                <a:xfrm>
                  <a:off x="1679555" y="1268174"/>
                  <a:ext cx="1247263" cy="96986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defTabSz="533400">
                    <a:lnSpc>
                      <a:spcPct val="90000"/>
                    </a:lnSpc>
                    <a:spcBef>
                      <a:spcPct val="0"/>
                    </a:spcBef>
                    <a:spcAft>
                      <a:spcPct val="35000"/>
                    </a:spcAft>
                  </a:pPr>
                  <a:endParaRPr lang="en-US" sz="1200" kern="1200" dirty="0"/>
                </a:p>
              </p:txBody>
            </p:sp>
          </p:grpSp>
          <p:grpSp>
            <p:nvGrpSpPr>
              <p:cNvPr id="99" name="Group 98">
                <a:extLst>
                  <a:ext uri="{FF2B5EF4-FFF2-40B4-BE49-F238E27FC236}">
                    <a16:creationId xmlns:a16="http://schemas.microsoft.com/office/drawing/2014/main" id="{1675DF38-F128-40B7-8868-0B635862B305}"/>
                  </a:ext>
                </a:extLst>
              </p:cNvPr>
              <p:cNvGrpSpPr/>
              <p:nvPr/>
            </p:nvGrpSpPr>
            <p:grpSpPr>
              <a:xfrm>
                <a:off x="9273556" y="3671858"/>
                <a:ext cx="401708" cy="454635"/>
                <a:chOff x="1523999" y="1189731"/>
                <a:chExt cx="1402819" cy="1371600"/>
              </a:xfrm>
              <a:scene3d>
                <a:camera prst="orthographicFront"/>
                <a:lightRig rig="flat" dir="t"/>
              </a:scene3d>
            </p:grpSpPr>
            <p:sp>
              <p:nvSpPr>
                <p:cNvPr id="100" name="Oval 99">
                  <a:extLst>
                    <a:ext uri="{FF2B5EF4-FFF2-40B4-BE49-F238E27FC236}">
                      <a16:creationId xmlns:a16="http://schemas.microsoft.com/office/drawing/2014/main" id="{26583081-08D6-4268-8A1A-9CFF40FA4F34}"/>
                    </a:ext>
                  </a:extLst>
                </p:cNvPr>
                <p:cNvSpPr/>
                <p:nvPr/>
              </p:nvSpPr>
              <p:spPr>
                <a:xfrm>
                  <a:off x="1523999" y="1189731"/>
                  <a:ext cx="1371600" cy="1371600"/>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4">
                    <a:hueOff val="4900445"/>
                    <a:satOff val="-20388"/>
                    <a:lumOff val="4804"/>
                    <a:alphaOff val="0"/>
                  </a:schemeClr>
                </a:fillRef>
                <a:effectRef idx="2">
                  <a:schemeClr val="accent4">
                    <a:hueOff val="4900445"/>
                    <a:satOff val="-20388"/>
                    <a:lumOff val="4804"/>
                    <a:alphaOff val="0"/>
                  </a:schemeClr>
                </a:effectRef>
                <a:fontRef idx="minor">
                  <a:schemeClr val="lt1"/>
                </a:fontRef>
              </p:style>
            </p:sp>
            <p:sp>
              <p:nvSpPr>
                <p:cNvPr id="101" name="Oval 4">
                  <a:extLst>
                    <a:ext uri="{FF2B5EF4-FFF2-40B4-BE49-F238E27FC236}">
                      <a16:creationId xmlns:a16="http://schemas.microsoft.com/office/drawing/2014/main" id="{4440C054-49DD-4043-B269-17C92F8C2650}"/>
                    </a:ext>
                  </a:extLst>
                </p:cNvPr>
                <p:cNvSpPr txBox="1"/>
                <p:nvPr/>
              </p:nvSpPr>
              <p:spPr>
                <a:xfrm>
                  <a:off x="1679555" y="1268174"/>
                  <a:ext cx="1247263" cy="96986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defTabSz="533400">
                    <a:lnSpc>
                      <a:spcPct val="90000"/>
                    </a:lnSpc>
                    <a:spcBef>
                      <a:spcPct val="0"/>
                    </a:spcBef>
                    <a:spcAft>
                      <a:spcPct val="35000"/>
                    </a:spcAft>
                  </a:pPr>
                  <a:endParaRPr lang="en-US" sz="1200" kern="1200" dirty="0"/>
                </a:p>
              </p:txBody>
            </p:sp>
          </p:grpSp>
          <p:sp>
            <p:nvSpPr>
              <p:cNvPr id="102" name="Rectangle: Rounded Corners 101">
                <a:extLst>
                  <a:ext uri="{FF2B5EF4-FFF2-40B4-BE49-F238E27FC236}">
                    <a16:creationId xmlns:a16="http://schemas.microsoft.com/office/drawing/2014/main" id="{7CF44FB0-1B9E-41DB-A935-8D52A9FFD8F8}"/>
                  </a:ext>
                </a:extLst>
              </p:cNvPr>
              <p:cNvSpPr/>
              <p:nvPr/>
            </p:nvSpPr>
            <p:spPr>
              <a:xfrm>
                <a:off x="6537624" y="1730422"/>
                <a:ext cx="250291" cy="422211"/>
              </a:xfrm>
              <a:prstGeom prst="roundRect">
                <a:avLst/>
              </a:prstGeom>
              <a:solidFill>
                <a:srgbClr val="FF00FF"/>
              </a:solidFill>
              <a:ln>
                <a:noFill/>
              </a:ln>
              <a:effectLst>
                <a:glow rad="63500">
                  <a:schemeClr val="accent2">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38" name="Shape 37">
              <a:extLst>
                <a:ext uri="{FF2B5EF4-FFF2-40B4-BE49-F238E27FC236}">
                  <a16:creationId xmlns:a16="http://schemas.microsoft.com/office/drawing/2014/main" id="{7A60D231-8246-4D05-AE2A-80C330011D04}"/>
                </a:ext>
              </a:extLst>
            </p:cNvPr>
            <p:cNvSpPr/>
            <p:nvPr/>
          </p:nvSpPr>
          <p:spPr>
            <a:xfrm>
              <a:off x="6113130" y="1188238"/>
              <a:ext cx="5009536" cy="3742158"/>
            </a:xfrm>
            <a:prstGeom prst="funnel">
              <a:avLst/>
            </a:prstGeom>
            <a:scene3d>
              <a:camera prst="orthographicFront"/>
              <a:lightRig rig="flat" dir="t"/>
            </a:scene3d>
            <a:sp3d extrusionH="12700" prstMaterial="plastic">
              <a:bevelT w="50800" h="50800"/>
            </a:sp3d>
          </p:spPr>
          <p:style>
            <a:lnRef idx="1">
              <a:schemeClr val="accent4">
                <a:hueOff val="0"/>
                <a:satOff val="0"/>
                <a:lumOff val="0"/>
                <a:alphaOff val="0"/>
              </a:schemeClr>
            </a:lnRef>
            <a:fillRef idx="1">
              <a:schemeClr val="lt1">
                <a:alpha val="40000"/>
                <a:hueOff val="0"/>
                <a:satOff val="0"/>
                <a:lumOff val="0"/>
                <a:alphaOff val="0"/>
              </a:schemeClr>
            </a:fillRef>
            <a:effectRef idx="2">
              <a:schemeClr val="lt1">
                <a:alpha val="40000"/>
                <a:hueOff val="0"/>
                <a:satOff val="0"/>
                <a:lumOff val="0"/>
                <a:alphaOff val="0"/>
              </a:schemeClr>
            </a:effectRef>
            <a:fontRef idx="minor">
              <a:schemeClr val="dk1">
                <a:hueOff val="0"/>
                <a:satOff val="0"/>
                <a:lumOff val="0"/>
                <a:alphaOff val="0"/>
              </a:schemeClr>
            </a:fontRef>
          </p:style>
          <p:txBody>
            <a:bodyPr/>
            <a:lstStyle/>
            <a:p>
              <a:endParaRPr lang="en-US" sz="1050" dirty="0"/>
            </a:p>
          </p:txBody>
        </p:sp>
      </p:grpSp>
    </p:spTree>
    <p:extLst>
      <p:ext uri="{BB962C8B-B14F-4D97-AF65-F5344CB8AC3E}">
        <p14:creationId xmlns:p14="http://schemas.microsoft.com/office/powerpoint/2010/main" val="397316867"/>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hidden="1"/>
          <p:cNvSpPr>
            <a:spLocks noGrp="1"/>
          </p:cNvSpPr>
          <p:nvPr>
            <p:ph type="title"/>
          </p:nvPr>
        </p:nvSpPr>
        <p:spPr/>
        <p:txBody>
          <a:bodyPr/>
          <a:lstStyle/>
          <a:p>
            <a:r>
              <a:rPr lang="en-US" dirty="0" smtClean="0"/>
              <a:t>Day 4</a:t>
            </a:r>
            <a:endParaRPr lang="en-US" dirty="0"/>
          </a:p>
        </p:txBody>
      </p:sp>
      <p:sp>
        <p:nvSpPr>
          <p:cNvPr id="143" name="TextBox 142">
            <a:extLst>
              <a:ext uri="{FF2B5EF4-FFF2-40B4-BE49-F238E27FC236}">
                <a16:creationId xmlns:a16="http://schemas.microsoft.com/office/drawing/2014/main" id="{2933E0BC-21DB-476B-82E5-BA9D3FE643A4}"/>
              </a:ext>
            </a:extLst>
          </p:cNvPr>
          <p:cNvSpPr txBox="1"/>
          <p:nvPr/>
        </p:nvSpPr>
        <p:spPr>
          <a:xfrm>
            <a:off x="4967701" y="198845"/>
            <a:ext cx="4176299" cy="2677656"/>
          </a:xfrm>
          <a:prstGeom prst="rect">
            <a:avLst/>
          </a:prstGeom>
          <a:noFill/>
        </p:spPr>
        <p:txBody>
          <a:bodyPr wrap="square" rtlCol="0">
            <a:spAutoFit/>
          </a:bodyPr>
          <a:lstStyle/>
          <a:p>
            <a:r>
              <a:rPr lang="en-US" sz="2100" dirty="0"/>
              <a:t>DAY 4: </a:t>
            </a:r>
          </a:p>
          <a:p>
            <a:endParaRPr lang="en-US" sz="2100" dirty="0"/>
          </a:p>
          <a:p>
            <a:r>
              <a:rPr lang="en-US" sz="1800" dirty="0"/>
              <a:t>ADDED: </a:t>
            </a:r>
          </a:p>
          <a:p>
            <a:r>
              <a:rPr lang="en-US" sz="1800" dirty="0"/>
              <a:t>0.5 compounded buprenorphine troch SL q 4 hours</a:t>
            </a:r>
          </a:p>
          <a:p>
            <a:endParaRPr lang="en-US" sz="1800" dirty="0"/>
          </a:p>
          <a:p>
            <a:r>
              <a:rPr lang="en-US" sz="1800" dirty="0"/>
              <a:t>DECREASED to Oxycodone 10 mg po q 4 </a:t>
            </a:r>
            <a:r>
              <a:rPr lang="en-US" sz="1800" dirty="0" err="1"/>
              <a:t>hr</a:t>
            </a:r>
            <a:r>
              <a:rPr lang="en-US" sz="1800" dirty="0"/>
              <a:t>, instead of 15 mg</a:t>
            </a:r>
          </a:p>
          <a:p>
            <a:endParaRPr lang="en-US" sz="1800" dirty="0"/>
          </a:p>
        </p:txBody>
      </p:sp>
      <p:sp>
        <p:nvSpPr>
          <p:cNvPr id="156" name="TextBox 155">
            <a:extLst>
              <a:ext uri="{FF2B5EF4-FFF2-40B4-BE49-F238E27FC236}">
                <a16:creationId xmlns:a16="http://schemas.microsoft.com/office/drawing/2014/main" id="{A4BCCE1C-30FA-4D77-B9F9-46E122FB68E9}"/>
              </a:ext>
            </a:extLst>
          </p:cNvPr>
          <p:cNvSpPr txBox="1"/>
          <p:nvPr/>
        </p:nvSpPr>
        <p:spPr>
          <a:xfrm>
            <a:off x="4974798" y="2664531"/>
            <a:ext cx="4027750" cy="2677656"/>
          </a:xfrm>
          <a:prstGeom prst="rect">
            <a:avLst/>
          </a:prstGeom>
          <a:noFill/>
        </p:spPr>
        <p:txBody>
          <a:bodyPr wrap="square" rtlCol="0">
            <a:spAutoFit/>
          </a:bodyPr>
          <a:lstStyle/>
          <a:p>
            <a:r>
              <a:rPr lang="en-US" sz="2100" dirty="0"/>
              <a:t>DAY 5: </a:t>
            </a:r>
          </a:p>
          <a:p>
            <a:endParaRPr lang="en-US" sz="2100" dirty="0"/>
          </a:p>
          <a:p>
            <a:r>
              <a:rPr lang="en-US" sz="1800" dirty="0"/>
              <a:t>INCREASED: </a:t>
            </a:r>
          </a:p>
          <a:p>
            <a:r>
              <a:rPr lang="en-US" sz="1800" dirty="0"/>
              <a:t>1 compounded buprenorphine troch SL q 4 hours</a:t>
            </a:r>
          </a:p>
          <a:p>
            <a:endParaRPr lang="en-US" sz="1800" dirty="0"/>
          </a:p>
          <a:p>
            <a:r>
              <a:rPr lang="en-US" sz="1800" dirty="0"/>
              <a:t>DECREASED to Oxycodone 5 mg po q 4 </a:t>
            </a:r>
            <a:r>
              <a:rPr lang="en-US" sz="1800" dirty="0" err="1"/>
              <a:t>hr</a:t>
            </a:r>
            <a:r>
              <a:rPr lang="en-US" sz="1800" dirty="0"/>
              <a:t>, instead of 10 mg</a:t>
            </a:r>
          </a:p>
          <a:p>
            <a:endParaRPr lang="en-US" sz="1800" dirty="0"/>
          </a:p>
        </p:txBody>
      </p:sp>
      <p:grpSp>
        <p:nvGrpSpPr>
          <p:cNvPr id="87" name="Group 86" descr="0.0625 mg BUP">
            <a:extLst>
              <a:ext uri="{FF2B5EF4-FFF2-40B4-BE49-F238E27FC236}">
                <a16:creationId xmlns:a16="http://schemas.microsoft.com/office/drawing/2014/main" id="{C2BF81B4-B340-4107-87D3-18CED6D5DE42}"/>
              </a:ext>
            </a:extLst>
          </p:cNvPr>
          <p:cNvGrpSpPr/>
          <p:nvPr/>
        </p:nvGrpSpPr>
        <p:grpSpPr>
          <a:xfrm>
            <a:off x="494923" y="173913"/>
            <a:ext cx="1572107" cy="833924"/>
            <a:chOff x="597622" y="203587"/>
            <a:chExt cx="2096143" cy="1111899"/>
          </a:xfrm>
        </p:grpSpPr>
        <p:sp>
          <p:nvSpPr>
            <p:cNvPr id="18" name="Trapezoid 17">
              <a:extLst>
                <a:ext uri="{FF2B5EF4-FFF2-40B4-BE49-F238E27FC236}">
                  <a16:creationId xmlns:a16="http://schemas.microsoft.com/office/drawing/2014/main" id="{2BFFDB82-8C30-4303-B5E0-C042D20C683F}"/>
                </a:ext>
              </a:extLst>
            </p:cNvPr>
            <p:cNvSpPr/>
            <p:nvPr/>
          </p:nvSpPr>
          <p:spPr>
            <a:xfrm>
              <a:off x="597622" y="203587"/>
              <a:ext cx="1933331" cy="726011"/>
            </a:xfrm>
            <a:prstGeom prst="trapezoid">
              <a:avLst/>
            </a:prstGeom>
            <a:solidFill>
              <a:srgbClr val="FCA60C"/>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5" name="TextBox 24">
              <a:extLst>
                <a:ext uri="{FF2B5EF4-FFF2-40B4-BE49-F238E27FC236}">
                  <a16:creationId xmlns:a16="http://schemas.microsoft.com/office/drawing/2014/main" id="{F51DDBFC-814E-4549-96FD-0B7EABE572F4}"/>
                </a:ext>
              </a:extLst>
            </p:cNvPr>
            <p:cNvSpPr txBox="1"/>
            <p:nvPr/>
          </p:nvSpPr>
          <p:spPr>
            <a:xfrm>
              <a:off x="597622" y="269046"/>
              <a:ext cx="2096143" cy="1046440"/>
            </a:xfrm>
            <a:prstGeom prst="rect">
              <a:avLst/>
            </a:prstGeom>
            <a:noFill/>
          </p:spPr>
          <p:txBody>
            <a:bodyPr wrap="square" rtlCol="0">
              <a:spAutoFit/>
            </a:bodyPr>
            <a:lstStyle/>
            <a:p>
              <a:r>
                <a:rPr lang="en-US" sz="1650" dirty="0"/>
                <a:t>0.0625 mg </a:t>
              </a:r>
              <a:r>
                <a:rPr lang="en-US" sz="1800" dirty="0"/>
                <a:t>BUP</a:t>
              </a:r>
              <a:endParaRPr lang="en-US" sz="1050" dirty="0"/>
            </a:p>
            <a:p>
              <a:pPr algn="ctr"/>
              <a:r>
                <a:rPr lang="en-US" sz="1050" dirty="0">
                  <a:solidFill>
                    <a:schemeClr val="bg1"/>
                  </a:solidFill>
                </a:rPr>
                <a:t>1/2 troch Q 4h SL</a:t>
              </a:r>
            </a:p>
          </p:txBody>
        </p:sp>
      </p:grpSp>
      <p:grpSp>
        <p:nvGrpSpPr>
          <p:cNvPr id="4" name="Group 3" descr="purple rectangles and squares representing buprenorphine"/>
          <p:cNvGrpSpPr/>
          <p:nvPr/>
        </p:nvGrpSpPr>
        <p:grpSpPr>
          <a:xfrm>
            <a:off x="250915" y="732236"/>
            <a:ext cx="1761654" cy="2263978"/>
            <a:chOff x="250915" y="732236"/>
            <a:chExt cx="1761654" cy="2263978"/>
          </a:xfrm>
        </p:grpSpPr>
        <p:sp>
          <p:nvSpPr>
            <p:cNvPr id="19" name="Arrow: Down 18" descr="arrow pointing down">
              <a:extLst>
                <a:ext uri="{FF2B5EF4-FFF2-40B4-BE49-F238E27FC236}">
                  <a16:creationId xmlns:a16="http://schemas.microsoft.com/office/drawing/2014/main" id="{C300CD9B-024A-4F17-8E32-EA59F25309A7}"/>
                </a:ext>
              </a:extLst>
            </p:cNvPr>
            <p:cNvSpPr/>
            <p:nvPr/>
          </p:nvSpPr>
          <p:spPr>
            <a:xfrm>
              <a:off x="1019602" y="732236"/>
              <a:ext cx="286212" cy="497478"/>
            </a:xfrm>
            <a:prstGeom prst="downArrow">
              <a:avLst/>
            </a:prstGeom>
            <a:solidFill>
              <a:srgbClr val="FFF1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Rectangle: Rounded Corners 19">
              <a:extLst>
                <a:ext uri="{FF2B5EF4-FFF2-40B4-BE49-F238E27FC236}">
                  <a16:creationId xmlns:a16="http://schemas.microsoft.com/office/drawing/2014/main" id="{95C5D144-78D7-4F9D-A374-D4B59D8F4D0A}"/>
                </a:ext>
              </a:extLst>
            </p:cNvPr>
            <p:cNvSpPr/>
            <p:nvPr/>
          </p:nvSpPr>
          <p:spPr>
            <a:xfrm>
              <a:off x="296108" y="1322045"/>
              <a:ext cx="273475" cy="275747"/>
            </a:xfrm>
            <a:prstGeom prst="roundRect">
              <a:avLst/>
            </a:prstGeom>
            <a:solidFill>
              <a:srgbClr val="FF00FF"/>
            </a:solidFill>
            <a:ln>
              <a:noFill/>
            </a:ln>
            <a:effectLst>
              <a:glow rad="63500">
                <a:schemeClr val="accent2">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Rectangle: Rounded Corners 23">
              <a:extLst>
                <a:ext uri="{FF2B5EF4-FFF2-40B4-BE49-F238E27FC236}">
                  <a16:creationId xmlns:a16="http://schemas.microsoft.com/office/drawing/2014/main" id="{125AE7CE-094A-4B16-A9EC-FF9091883250}"/>
                </a:ext>
              </a:extLst>
            </p:cNvPr>
            <p:cNvSpPr/>
            <p:nvPr/>
          </p:nvSpPr>
          <p:spPr>
            <a:xfrm>
              <a:off x="1780865" y="1718403"/>
              <a:ext cx="231704" cy="152321"/>
            </a:xfrm>
            <a:prstGeom prst="roundRect">
              <a:avLst/>
            </a:prstGeom>
            <a:solidFill>
              <a:srgbClr val="FF00FF"/>
            </a:solidFill>
            <a:ln>
              <a:noFill/>
            </a:ln>
            <a:effectLst>
              <a:glow rad="63500">
                <a:schemeClr val="accent2">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7" name="Rectangle: Rounded Corners 126">
              <a:extLst>
                <a:ext uri="{FF2B5EF4-FFF2-40B4-BE49-F238E27FC236}">
                  <a16:creationId xmlns:a16="http://schemas.microsoft.com/office/drawing/2014/main" id="{40B5E6BB-5781-41DC-9BEC-6EDF6ACCCF6D}"/>
                </a:ext>
              </a:extLst>
            </p:cNvPr>
            <p:cNvSpPr/>
            <p:nvPr/>
          </p:nvSpPr>
          <p:spPr>
            <a:xfrm>
              <a:off x="1484898" y="1216637"/>
              <a:ext cx="447803" cy="278333"/>
            </a:xfrm>
            <a:prstGeom prst="roundRect">
              <a:avLst/>
            </a:prstGeom>
            <a:solidFill>
              <a:srgbClr val="FF00FF"/>
            </a:solidFill>
            <a:ln>
              <a:noFill/>
            </a:ln>
            <a:effectLst>
              <a:glow rad="63500">
                <a:schemeClr val="accent2">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8" name="Rectangle: Rounded Corners 127">
              <a:extLst>
                <a:ext uri="{FF2B5EF4-FFF2-40B4-BE49-F238E27FC236}">
                  <a16:creationId xmlns:a16="http://schemas.microsoft.com/office/drawing/2014/main" id="{5A7E88D2-9401-4174-AE13-E81E36A45940}"/>
                </a:ext>
              </a:extLst>
            </p:cNvPr>
            <p:cNvSpPr/>
            <p:nvPr/>
          </p:nvSpPr>
          <p:spPr>
            <a:xfrm>
              <a:off x="699461" y="1292372"/>
              <a:ext cx="286212" cy="229655"/>
            </a:xfrm>
            <a:prstGeom prst="roundRect">
              <a:avLst/>
            </a:prstGeom>
            <a:solidFill>
              <a:srgbClr val="FF00FF"/>
            </a:solidFill>
            <a:ln>
              <a:noFill/>
            </a:ln>
            <a:effectLst>
              <a:glow rad="63500">
                <a:schemeClr val="accent2">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9" name="Rectangle: Rounded Corners 128">
              <a:extLst>
                <a:ext uri="{FF2B5EF4-FFF2-40B4-BE49-F238E27FC236}">
                  <a16:creationId xmlns:a16="http://schemas.microsoft.com/office/drawing/2014/main" id="{FF5F3980-9F1C-47EB-BEB6-78D81BE41291}"/>
                </a:ext>
              </a:extLst>
            </p:cNvPr>
            <p:cNvSpPr/>
            <p:nvPr/>
          </p:nvSpPr>
          <p:spPr>
            <a:xfrm>
              <a:off x="1543918" y="2341728"/>
              <a:ext cx="287297" cy="259343"/>
            </a:xfrm>
            <a:prstGeom prst="roundRect">
              <a:avLst/>
            </a:prstGeom>
            <a:solidFill>
              <a:srgbClr val="FF00FF"/>
            </a:solidFill>
            <a:ln>
              <a:noFill/>
            </a:ln>
            <a:effectLst>
              <a:glow rad="63500">
                <a:schemeClr val="accent2">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0" name="Rectangle: Rounded Corners 129">
              <a:extLst>
                <a:ext uri="{FF2B5EF4-FFF2-40B4-BE49-F238E27FC236}">
                  <a16:creationId xmlns:a16="http://schemas.microsoft.com/office/drawing/2014/main" id="{800F8296-CB91-47C3-A741-D8505B9CC804}"/>
                </a:ext>
              </a:extLst>
            </p:cNvPr>
            <p:cNvSpPr/>
            <p:nvPr/>
          </p:nvSpPr>
          <p:spPr>
            <a:xfrm>
              <a:off x="1357225" y="985972"/>
              <a:ext cx="231704" cy="152321"/>
            </a:xfrm>
            <a:prstGeom prst="roundRect">
              <a:avLst/>
            </a:prstGeom>
            <a:solidFill>
              <a:srgbClr val="FF00FF"/>
            </a:solidFill>
            <a:ln>
              <a:noFill/>
            </a:ln>
            <a:effectLst>
              <a:glow rad="63500">
                <a:schemeClr val="accent2">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1" name="Rectangle: Rounded Corners 130">
              <a:extLst>
                <a:ext uri="{FF2B5EF4-FFF2-40B4-BE49-F238E27FC236}">
                  <a16:creationId xmlns:a16="http://schemas.microsoft.com/office/drawing/2014/main" id="{42F5D40E-D60B-4176-A724-EE0D9CFF02EC}"/>
                </a:ext>
              </a:extLst>
            </p:cNvPr>
            <p:cNvSpPr/>
            <p:nvPr/>
          </p:nvSpPr>
          <p:spPr>
            <a:xfrm>
              <a:off x="674505" y="1046888"/>
              <a:ext cx="121931" cy="153063"/>
            </a:xfrm>
            <a:prstGeom prst="roundRect">
              <a:avLst/>
            </a:prstGeom>
            <a:solidFill>
              <a:srgbClr val="FF00FF"/>
            </a:solidFill>
            <a:ln>
              <a:noFill/>
            </a:ln>
            <a:effectLst>
              <a:glow rad="63500">
                <a:schemeClr val="accent2">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35" name="Group 134">
              <a:extLst>
                <a:ext uri="{FF2B5EF4-FFF2-40B4-BE49-F238E27FC236}">
                  <a16:creationId xmlns:a16="http://schemas.microsoft.com/office/drawing/2014/main" id="{AB1485A4-6FBA-45C6-9451-CB3FF567D39B}"/>
                </a:ext>
              </a:extLst>
            </p:cNvPr>
            <p:cNvGrpSpPr/>
            <p:nvPr/>
          </p:nvGrpSpPr>
          <p:grpSpPr>
            <a:xfrm>
              <a:off x="540713" y="2529395"/>
              <a:ext cx="1003206" cy="466819"/>
              <a:chOff x="720950" y="3372526"/>
              <a:chExt cx="1337608" cy="622425"/>
            </a:xfrm>
          </p:grpSpPr>
          <p:sp>
            <p:nvSpPr>
              <p:cNvPr id="22" name="Rectangle: Rounded Corners 21">
                <a:extLst>
                  <a:ext uri="{FF2B5EF4-FFF2-40B4-BE49-F238E27FC236}">
                    <a16:creationId xmlns:a16="http://schemas.microsoft.com/office/drawing/2014/main" id="{AD60CF1E-1DAE-4B11-8E2A-20DC2F007F3F}"/>
                  </a:ext>
                </a:extLst>
              </p:cNvPr>
              <p:cNvSpPr/>
              <p:nvPr/>
            </p:nvSpPr>
            <p:spPr>
              <a:xfrm>
                <a:off x="720950" y="3372526"/>
                <a:ext cx="308939" cy="185698"/>
              </a:xfrm>
              <a:prstGeom prst="roundRect">
                <a:avLst/>
              </a:prstGeom>
              <a:solidFill>
                <a:srgbClr val="FF00FF"/>
              </a:solidFill>
              <a:ln>
                <a:noFill/>
              </a:ln>
              <a:effectLst>
                <a:glow rad="63500">
                  <a:schemeClr val="accent2">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Rectangle: Rounded Corners 22">
                <a:extLst>
                  <a:ext uri="{FF2B5EF4-FFF2-40B4-BE49-F238E27FC236}">
                    <a16:creationId xmlns:a16="http://schemas.microsoft.com/office/drawing/2014/main" id="{2DDA27F0-EED4-44B5-8023-8A05B1BD611B}"/>
                  </a:ext>
                </a:extLst>
              </p:cNvPr>
              <p:cNvSpPr/>
              <p:nvPr/>
            </p:nvSpPr>
            <p:spPr>
              <a:xfrm>
                <a:off x="1461488" y="3552707"/>
                <a:ext cx="597070" cy="371110"/>
              </a:xfrm>
              <a:prstGeom prst="roundRect">
                <a:avLst/>
              </a:prstGeom>
              <a:solidFill>
                <a:srgbClr val="FF00FF"/>
              </a:solidFill>
              <a:ln>
                <a:noFill/>
              </a:ln>
              <a:effectLst>
                <a:glow rad="63500">
                  <a:schemeClr val="accent2">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2" name="Rectangle: Rounded Corners 131">
                <a:extLst>
                  <a:ext uri="{FF2B5EF4-FFF2-40B4-BE49-F238E27FC236}">
                    <a16:creationId xmlns:a16="http://schemas.microsoft.com/office/drawing/2014/main" id="{9B1C39FA-9013-4165-87E5-9945C990CF65}"/>
                  </a:ext>
                </a:extLst>
              </p:cNvPr>
              <p:cNvSpPr/>
              <p:nvPr/>
            </p:nvSpPr>
            <p:spPr>
              <a:xfrm>
                <a:off x="986841" y="3721080"/>
                <a:ext cx="372628" cy="273871"/>
              </a:xfrm>
              <a:prstGeom prst="roundRect">
                <a:avLst/>
              </a:prstGeom>
              <a:solidFill>
                <a:srgbClr val="FF00FF"/>
              </a:solidFill>
              <a:ln>
                <a:noFill/>
              </a:ln>
              <a:effectLst>
                <a:glow rad="63500">
                  <a:schemeClr val="accent2">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33" name="Rectangle: Rounded Corners 132">
              <a:extLst>
                <a:ext uri="{FF2B5EF4-FFF2-40B4-BE49-F238E27FC236}">
                  <a16:creationId xmlns:a16="http://schemas.microsoft.com/office/drawing/2014/main" id="{070AF5C9-0689-449C-80B8-54AAB92B8DA6}"/>
                </a:ext>
              </a:extLst>
            </p:cNvPr>
            <p:cNvSpPr/>
            <p:nvPr/>
          </p:nvSpPr>
          <p:spPr>
            <a:xfrm>
              <a:off x="250915" y="1794563"/>
              <a:ext cx="121931" cy="153063"/>
            </a:xfrm>
            <a:prstGeom prst="roundRect">
              <a:avLst/>
            </a:prstGeom>
            <a:solidFill>
              <a:srgbClr val="FF00FF"/>
            </a:solidFill>
            <a:ln>
              <a:noFill/>
            </a:ln>
            <a:effectLst>
              <a:glow rad="63500">
                <a:schemeClr val="accent2">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4" name="Rectangle: Rounded Corners 133">
              <a:extLst>
                <a:ext uri="{FF2B5EF4-FFF2-40B4-BE49-F238E27FC236}">
                  <a16:creationId xmlns:a16="http://schemas.microsoft.com/office/drawing/2014/main" id="{18B9FCEB-28A9-4F77-9B8B-0591FF7427D3}"/>
                </a:ext>
              </a:extLst>
            </p:cNvPr>
            <p:cNvSpPr/>
            <p:nvPr/>
          </p:nvSpPr>
          <p:spPr>
            <a:xfrm>
              <a:off x="1658934" y="2733855"/>
              <a:ext cx="121931" cy="153063"/>
            </a:xfrm>
            <a:prstGeom prst="roundRect">
              <a:avLst/>
            </a:prstGeom>
            <a:solidFill>
              <a:srgbClr val="FF00FF"/>
            </a:solidFill>
            <a:ln>
              <a:noFill/>
            </a:ln>
            <a:effectLst>
              <a:glow rad="63500">
                <a:schemeClr val="accent2">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0" name="Rectangle: Rounded Corners 149">
              <a:extLst>
                <a:ext uri="{FF2B5EF4-FFF2-40B4-BE49-F238E27FC236}">
                  <a16:creationId xmlns:a16="http://schemas.microsoft.com/office/drawing/2014/main" id="{9416DCE5-9162-44C0-B387-871574DB2C12}"/>
                </a:ext>
              </a:extLst>
            </p:cNvPr>
            <p:cNvSpPr/>
            <p:nvPr/>
          </p:nvSpPr>
          <p:spPr>
            <a:xfrm>
              <a:off x="1107309" y="1556529"/>
              <a:ext cx="231704" cy="152321"/>
            </a:xfrm>
            <a:prstGeom prst="roundRect">
              <a:avLst/>
            </a:prstGeom>
            <a:solidFill>
              <a:srgbClr val="FF00FF"/>
            </a:solidFill>
            <a:ln>
              <a:noFill/>
            </a:ln>
            <a:effectLst>
              <a:glow rad="63500">
                <a:schemeClr val="accent2">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1" name="Rectangle: Rounded Corners 150">
              <a:extLst>
                <a:ext uri="{FF2B5EF4-FFF2-40B4-BE49-F238E27FC236}">
                  <a16:creationId xmlns:a16="http://schemas.microsoft.com/office/drawing/2014/main" id="{596A2463-EC8D-4C23-B890-B14754B829DB}"/>
                </a:ext>
              </a:extLst>
            </p:cNvPr>
            <p:cNvSpPr/>
            <p:nvPr/>
          </p:nvSpPr>
          <p:spPr>
            <a:xfrm>
              <a:off x="929881" y="2340121"/>
              <a:ext cx="121931" cy="153063"/>
            </a:xfrm>
            <a:prstGeom prst="roundRect">
              <a:avLst/>
            </a:prstGeom>
            <a:solidFill>
              <a:srgbClr val="FF00FF"/>
            </a:solidFill>
            <a:ln>
              <a:noFill/>
            </a:ln>
            <a:effectLst>
              <a:glow rad="63500">
                <a:schemeClr val="accent2">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2" name="Shape 1" descr="diagram">
            <a:extLst>
              <a:ext uri="{FF2B5EF4-FFF2-40B4-BE49-F238E27FC236}">
                <a16:creationId xmlns:a16="http://schemas.microsoft.com/office/drawing/2014/main" id="{533583D5-A123-444C-BD2A-F62DE5B82CF7}"/>
              </a:ext>
            </a:extLst>
          </p:cNvPr>
          <p:cNvSpPr/>
          <p:nvPr/>
        </p:nvSpPr>
        <p:spPr>
          <a:xfrm>
            <a:off x="80191" y="818683"/>
            <a:ext cx="2230955" cy="2806619"/>
          </a:xfrm>
          <a:prstGeom prst="funnel">
            <a:avLst/>
          </a:prstGeom>
          <a:scene3d>
            <a:camera prst="orthographicFront"/>
            <a:lightRig rig="flat" dir="t"/>
          </a:scene3d>
          <a:sp3d extrusionH="12700" prstMaterial="plastic">
            <a:bevelT w="50800" h="50800"/>
          </a:sp3d>
        </p:spPr>
        <p:style>
          <a:lnRef idx="1">
            <a:schemeClr val="accent4">
              <a:hueOff val="0"/>
              <a:satOff val="0"/>
              <a:lumOff val="0"/>
              <a:alphaOff val="0"/>
            </a:schemeClr>
          </a:lnRef>
          <a:fillRef idx="1">
            <a:schemeClr val="lt1">
              <a:alpha val="40000"/>
              <a:hueOff val="0"/>
              <a:satOff val="0"/>
              <a:lumOff val="0"/>
              <a:alphaOff val="0"/>
            </a:schemeClr>
          </a:fillRef>
          <a:effectRef idx="2">
            <a:schemeClr val="lt1">
              <a:alpha val="40000"/>
              <a:hueOff val="0"/>
              <a:satOff val="0"/>
              <a:lumOff val="0"/>
              <a:alphaOff val="0"/>
            </a:schemeClr>
          </a:effectRef>
          <a:fontRef idx="minor">
            <a:schemeClr val="dk1">
              <a:hueOff val="0"/>
              <a:satOff val="0"/>
              <a:lumOff val="0"/>
              <a:alphaOff val="0"/>
            </a:schemeClr>
          </a:fontRef>
        </p:style>
      </p:sp>
      <p:grpSp>
        <p:nvGrpSpPr>
          <p:cNvPr id="52" name="Group 51" descr="same medication diagram as before, but without moriphine and with a lot more buprenorphine">
            <a:extLst>
              <a:ext uri="{FF2B5EF4-FFF2-40B4-BE49-F238E27FC236}">
                <a16:creationId xmlns:a16="http://schemas.microsoft.com/office/drawing/2014/main" id="{60B80581-1A23-4959-860C-6A95225DFC2D}"/>
              </a:ext>
            </a:extLst>
          </p:cNvPr>
          <p:cNvGrpSpPr/>
          <p:nvPr/>
        </p:nvGrpSpPr>
        <p:grpSpPr>
          <a:xfrm>
            <a:off x="423961" y="1551649"/>
            <a:ext cx="1346672" cy="3369967"/>
            <a:chOff x="541495" y="2041246"/>
            <a:chExt cx="1795563" cy="4493290"/>
          </a:xfrm>
        </p:grpSpPr>
        <p:sp>
          <p:nvSpPr>
            <p:cNvPr id="7" name="Oval 6">
              <a:extLst>
                <a:ext uri="{FF2B5EF4-FFF2-40B4-BE49-F238E27FC236}">
                  <a16:creationId xmlns:a16="http://schemas.microsoft.com/office/drawing/2014/main" id="{F23DD166-4EDC-4B29-8E35-924D43E75283}"/>
                </a:ext>
              </a:extLst>
            </p:cNvPr>
            <p:cNvSpPr/>
            <p:nvPr/>
          </p:nvSpPr>
          <p:spPr>
            <a:xfrm>
              <a:off x="1099638" y="5146244"/>
              <a:ext cx="989169" cy="1128153"/>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4900445"/>
                <a:satOff val="-20388"/>
                <a:lumOff val="4804"/>
                <a:alphaOff val="0"/>
              </a:schemeClr>
            </a:fillRef>
            <a:effectRef idx="2">
              <a:schemeClr val="accent4">
                <a:hueOff val="4900445"/>
                <a:satOff val="-20388"/>
                <a:lumOff val="4804"/>
                <a:alphaOff val="0"/>
              </a:schemeClr>
            </a:effectRef>
            <a:fontRef idx="minor">
              <a:schemeClr val="lt1"/>
            </a:fontRef>
          </p:style>
        </p:sp>
        <p:sp>
          <p:nvSpPr>
            <p:cNvPr id="9" name="Oval 8">
              <a:extLst>
                <a:ext uri="{FF2B5EF4-FFF2-40B4-BE49-F238E27FC236}">
                  <a16:creationId xmlns:a16="http://schemas.microsoft.com/office/drawing/2014/main" id="{451C4A72-0F51-4558-9FC6-96E257960000}"/>
                </a:ext>
              </a:extLst>
            </p:cNvPr>
            <p:cNvSpPr/>
            <p:nvPr/>
          </p:nvSpPr>
          <p:spPr>
            <a:xfrm>
              <a:off x="1181372" y="4124258"/>
              <a:ext cx="412850" cy="605452"/>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4900445"/>
                <a:satOff val="-20388"/>
                <a:lumOff val="4804"/>
                <a:alphaOff val="0"/>
              </a:schemeClr>
            </a:fillRef>
            <a:effectRef idx="2">
              <a:schemeClr val="accent4">
                <a:hueOff val="4900445"/>
                <a:satOff val="-20388"/>
                <a:lumOff val="4804"/>
                <a:alphaOff val="0"/>
              </a:schemeClr>
            </a:effectRef>
            <a:fontRef idx="minor">
              <a:schemeClr val="lt1"/>
            </a:fontRef>
          </p:style>
        </p:sp>
        <p:sp>
          <p:nvSpPr>
            <p:cNvPr id="10" name="Oval 9">
              <a:extLst>
                <a:ext uri="{FF2B5EF4-FFF2-40B4-BE49-F238E27FC236}">
                  <a16:creationId xmlns:a16="http://schemas.microsoft.com/office/drawing/2014/main" id="{D12FD33D-F219-49EB-BA86-A198BE480CC5}"/>
                </a:ext>
              </a:extLst>
            </p:cNvPr>
            <p:cNvSpPr/>
            <p:nvPr/>
          </p:nvSpPr>
          <p:spPr>
            <a:xfrm>
              <a:off x="1645708" y="4050771"/>
              <a:ext cx="412850" cy="605452"/>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4900445"/>
                <a:satOff val="-20388"/>
                <a:lumOff val="4804"/>
                <a:alphaOff val="0"/>
              </a:schemeClr>
            </a:fillRef>
            <a:effectRef idx="2">
              <a:schemeClr val="accent4">
                <a:hueOff val="4900445"/>
                <a:satOff val="-20388"/>
                <a:lumOff val="4804"/>
                <a:alphaOff val="0"/>
              </a:schemeClr>
            </a:effectRef>
            <a:fontRef idx="minor">
              <a:schemeClr val="lt1"/>
            </a:fontRef>
          </p:style>
        </p:sp>
        <p:grpSp>
          <p:nvGrpSpPr>
            <p:cNvPr id="27" name="Group 26">
              <a:extLst>
                <a:ext uri="{FF2B5EF4-FFF2-40B4-BE49-F238E27FC236}">
                  <a16:creationId xmlns:a16="http://schemas.microsoft.com/office/drawing/2014/main" id="{D5E29D6E-7C6C-42E0-ADB1-730265C659B3}"/>
                </a:ext>
              </a:extLst>
            </p:cNvPr>
            <p:cNvGrpSpPr/>
            <p:nvPr/>
          </p:nvGrpSpPr>
          <p:grpSpPr>
            <a:xfrm>
              <a:off x="541495" y="2041246"/>
              <a:ext cx="1795563" cy="4493290"/>
              <a:chOff x="550662" y="2017231"/>
              <a:chExt cx="1795563" cy="4493290"/>
            </a:xfrm>
          </p:grpSpPr>
          <p:sp>
            <p:nvSpPr>
              <p:cNvPr id="8" name="Arrow: Down 7">
                <a:extLst>
                  <a:ext uri="{FF2B5EF4-FFF2-40B4-BE49-F238E27FC236}">
                    <a16:creationId xmlns:a16="http://schemas.microsoft.com/office/drawing/2014/main" id="{9BF49500-951E-41EC-816B-56DE5AC7A3EF}"/>
                  </a:ext>
                </a:extLst>
              </p:cNvPr>
              <p:cNvSpPr/>
              <p:nvPr/>
            </p:nvSpPr>
            <p:spPr>
              <a:xfrm>
                <a:off x="1448444" y="4582736"/>
                <a:ext cx="291560" cy="640415"/>
              </a:xfrm>
              <a:prstGeom prst="down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TextBox 10">
                <a:extLst>
                  <a:ext uri="{FF2B5EF4-FFF2-40B4-BE49-F238E27FC236}">
                    <a16:creationId xmlns:a16="http://schemas.microsoft.com/office/drawing/2014/main" id="{A82957C8-3EA2-46D1-AD8D-2A0007874DAF}"/>
                  </a:ext>
                </a:extLst>
              </p:cNvPr>
              <p:cNvSpPr txBox="1"/>
              <p:nvPr/>
            </p:nvSpPr>
            <p:spPr>
              <a:xfrm>
                <a:off x="1155627" y="5211704"/>
                <a:ext cx="877187" cy="1298817"/>
              </a:xfrm>
              <a:prstGeom prst="rect">
                <a:avLst/>
              </a:prstGeom>
              <a:noFill/>
            </p:spPr>
            <p:txBody>
              <a:bodyPr wrap="square" rtlCol="0">
                <a:spAutoFit/>
              </a:bodyPr>
              <a:lstStyle/>
              <a:p>
                <a:pPr algn="ctr" defTabSz="533400">
                  <a:lnSpc>
                    <a:spcPct val="90000"/>
                  </a:lnSpc>
                  <a:spcBef>
                    <a:spcPct val="0"/>
                  </a:spcBef>
                  <a:spcAft>
                    <a:spcPct val="35000"/>
                  </a:spcAft>
                </a:pPr>
                <a:r>
                  <a:rPr lang="en-US" sz="2100" dirty="0">
                    <a:solidFill>
                      <a:schemeClr val="bg1"/>
                    </a:solidFill>
                  </a:rPr>
                  <a:t>Oxy</a:t>
                </a:r>
              </a:p>
              <a:p>
                <a:pPr algn="ctr" defTabSz="533400">
                  <a:lnSpc>
                    <a:spcPct val="90000"/>
                  </a:lnSpc>
                  <a:spcBef>
                    <a:spcPct val="0"/>
                  </a:spcBef>
                  <a:spcAft>
                    <a:spcPct val="35000"/>
                  </a:spcAft>
                </a:pPr>
                <a:r>
                  <a:rPr lang="en-US" sz="2100" dirty="0">
                    <a:solidFill>
                      <a:schemeClr val="bg1"/>
                    </a:solidFill>
                  </a:rPr>
                  <a:t> </a:t>
                </a:r>
                <a:r>
                  <a:rPr lang="en-US" sz="2400" dirty="0"/>
                  <a:t>5</a:t>
                </a:r>
                <a:r>
                  <a:rPr lang="en-US" sz="2100" dirty="0">
                    <a:solidFill>
                      <a:schemeClr val="bg1"/>
                    </a:solidFill>
                  </a:rPr>
                  <a:t> </a:t>
                </a:r>
                <a:r>
                  <a:rPr lang="en-US" sz="1050" dirty="0"/>
                  <a:t>mg</a:t>
                </a:r>
              </a:p>
            </p:txBody>
          </p:sp>
          <p:sp>
            <p:nvSpPr>
              <p:cNvPr id="12" name="TextBox 11">
                <a:extLst>
                  <a:ext uri="{FF2B5EF4-FFF2-40B4-BE49-F238E27FC236}">
                    <a16:creationId xmlns:a16="http://schemas.microsoft.com/office/drawing/2014/main" id="{BAC916B1-A382-4255-A290-604B724ADC39}"/>
                  </a:ext>
                </a:extLst>
              </p:cNvPr>
              <p:cNvSpPr txBox="1"/>
              <p:nvPr/>
            </p:nvSpPr>
            <p:spPr>
              <a:xfrm>
                <a:off x="1635428" y="4211453"/>
                <a:ext cx="605293" cy="369332"/>
              </a:xfrm>
              <a:prstGeom prst="rect">
                <a:avLst/>
              </a:prstGeom>
              <a:noFill/>
            </p:spPr>
            <p:txBody>
              <a:bodyPr wrap="none" rtlCol="0">
                <a:spAutoFit/>
              </a:bodyPr>
              <a:lstStyle/>
              <a:p>
                <a:r>
                  <a:rPr lang="en-US" sz="1200" dirty="0"/>
                  <a:t>5</a:t>
                </a:r>
                <a:r>
                  <a:rPr lang="en-US" sz="1200" dirty="0">
                    <a:solidFill>
                      <a:schemeClr val="bg1"/>
                    </a:solidFill>
                  </a:rPr>
                  <a:t> </a:t>
                </a:r>
                <a:r>
                  <a:rPr lang="en-US" sz="788" dirty="0"/>
                  <a:t>mg</a:t>
                </a:r>
              </a:p>
            </p:txBody>
          </p:sp>
          <p:sp>
            <p:nvSpPr>
              <p:cNvPr id="13" name="TextBox 12">
                <a:extLst>
                  <a:ext uri="{FF2B5EF4-FFF2-40B4-BE49-F238E27FC236}">
                    <a16:creationId xmlns:a16="http://schemas.microsoft.com/office/drawing/2014/main" id="{C6851CFF-81BE-469A-9631-572D1540E5E3}"/>
                  </a:ext>
                </a:extLst>
              </p:cNvPr>
              <p:cNvSpPr txBox="1"/>
              <p:nvPr/>
            </p:nvSpPr>
            <p:spPr>
              <a:xfrm>
                <a:off x="1134362" y="4220191"/>
                <a:ext cx="605293" cy="369332"/>
              </a:xfrm>
              <a:prstGeom prst="rect">
                <a:avLst/>
              </a:prstGeom>
              <a:noFill/>
            </p:spPr>
            <p:txBody>
              <a:bodyPr wrap="none" rtlCol="0">
                <a:spAutoFit/>
              </a:bodyPr>
              <a:lstStyle/>
              <a:p>
                <a:r>
                  <a:rPr lang="en-US" sz="1200" dirty="0"/>
                  <a:t>5</a:t>
                </a:r>
                <a:r>
                  <a:rPr lang="en-US" sz="1200" dirty="0">
                    <a:solidFill>
                      <a:schemeClr val="bg1"/>
                    </a:solidFill>
                  </a:rPr>
                  <a:t> </a:t>
                </a:r>
                <a:r>
                  <a:rPr lang="en-US" sz="788" dirty="0"/>
                  <a:t>mg</a:t>
                </a:r>
              </a:p>
            </p:txBody>
          </p:sp>
          <p:grpSp>
            <p:nvGrpSpPr>
              <p:cNvPr id="15" name="Group 14">
                <a:extLst>
                  <a:ext uri="{FF2B5EF4-FFF2-40B4-BE49-F238E27FC236}">
                    <a16:creationId xmlns:a16="http://schemas.microsoft.com/office/drawing/2014/main" id="{FC063D25-8ED9-4FF0-A85C-D9232AC6CFFF}"/>
                  </a:ext>
                </a:extLst>
              </p:cNvPr>
              <p:cNvGrpSpPr/>
              <p:nvPr/>
            </p:nvGrpSpPr>
            <p:grpSpPr>
              <a:xfrm>
                <a:off x="550662" y="2017231"/>
                <a:ext cx="1795563" cy="1382865"/>
                <a:chOff x="10045149" y="4684704"/>
                <a:chExt cx="1789162" cy="1946787"/>
              </a:xfrm>
            </p:grpSpPr>
            <p:sp>
              <p:nvSpPr>
                <p:cNvPr id="16" name="Oval 15">
                  <a:extLst>
                    <a:ext uri="{FF2B5EF4-FFF2-40B4-BE49-F238E27FC236}">
                      <a16:creationId xmlns:a16="http://schemas.microsoft.com/office/drawing/2014/main" id="{CF156726-E161-487D-A438-3C958889EB9B}"/>
                    </a:ext>
                  </a:extLst>
                </p:cNvPr>
                <p:cNvSpPr/>
                <p:nvPr/>
              </p:nvSpPr>
              <p:spPr>
                <a:xfrm>
                  <a:off x="10045149" y="4684704"/>
                  <a:ext cx="1789162" cy="1946787"/>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4900445"/>
                    <a:satOff val="-20388"/>
                    <a:lumOff val="4804"/>
                    <a:alphaOff val="0"/>
                  </a:schemeClr>
                </a:fillRef>
                <a:effectRef idx="2">
                  <a:schemeClr val="accent4">
                    <a:hueOff val="4900445"/>
                    <a:satOff val="-20388"/>
                    <a:lumOff val="4804"/>
                    <a:alphaOff val="0"/>
                  </a:schemeClr>
                </a:effectRef>
                <a:fontRef idx="minor">
                  <a:schemeClr val="lt1"/>
                </a:fontRef>
              </p:style>
            </p:sp>
            <p:sp>
              <p:nvSpPr>
                <p:cNvPr id="17" name="Oval 4">
                  <a:extLst>
                    <a:ext uri="{FF2B5EF4-FFF2-40B4-BE49-F238E27FC236}">
                      <a16:creationId xmlns:a16="http://schemas.microsoft.com/office/drawing/2014/main" id="{B89E102D-6DB8-426E-BD54-6D6542AD21D8}"/>
                    </a:ext>
                  </a:extLst>
                </p:cNvPr>
                <p:cNvSpPr txBox="1"/>
                <p:nvPr/>
              </p:nvSpPr>
              <p:spPr>
                <a:xfrm>
                  <a:off x="10139429" y="4835979"/>
                  <a:ext cx="1626973" cy="137658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defTabSz="533400">
                    <a:lnSpc>
                      <a:spcPct val="90000"/>
                    </a:lnSpc>
                    <a:spcBef>
                      <a:spcPct val="0"/>
                    </a:spcBef>
                    <a:spcAft>
                      <a:spcPct val="35000"/>
                    </a:spcAft>
                  </a:pPr>
                  <a:r>
                    <a:rPr lang="en-US" sz="1800" dirty="0"/>
                    <a:t>Oxycodone</a:t>
                  </a:r>
                  <a:r>
                    <a:rPr lang="en-US" sz="1200" dirty="0"/>
                    <a:t> </a:t>
                  </a:r>
                  <a:r>
                    <a:rPr lang="en-US" sz="2100" kern="1200" dirty="0">
                      <a:solidFill>
                        <a:schemeClr val="tx1"/>
                      </a:solidFill>
                    </a:rPr>
                    <a:t>10</a:t>
                  </a:r>
                  <a:r>
                    <a:rPr lang="en-US" sz="1800" kern="1200" dirty="0"/>
                    <a:t> </a:t>
                  </a:r>
                  <a:r>
                    <a:rPr lang="en-US" sz="1200" kern="1200" dirty="0"/>
                    <a:t>mg po q </a:t>
                  </a:r>
                  <a:r>
                    <a:rPr lang="en-US" sz="1200" dirty="0"/>
                    <a:t>4 </a:t>
                  </a:r>
                  <a:r>
                    <a:rPr lang="en-US" sz="1200" kern="1200" dirty="0" err="1"/>
                    <a:t>hr</a:t>
                  </a:r>
                  <a:endParaRPr lang="en-US" sz="1200" kern="1200" dirty="0"/>
                </a:p>
              </p:txBody>
            </p:sp>
          </p:grpSp>
        </p:grpSp>
      </p:grpSp>
      <p:sp>
        <p:nvSpPr>
          <p:cNvPr id="158" name="TextBox 157">
            <a:extLst>
              <a:ext uri="{FF2B5EF4-FFF2-40B4-BE49-F238E27FC236}">
                <a16:creationId xmlns:a16="http://schemas.microsoft.com/office/drawing/2014/main" id="{C3759142-8B1C-41EA-A7F9-0F726AB5A120}"/>
              </a:ext>
            </a:extLst>
          </p:cNvPr>
          <p:cNvSpPr txBox="1"/>
          <p:nvPr/>
        </p:nvSpPr>
        <p:spPr>
          <a:xfrm>
            <a:off x="809724" y="4775501"/>
            <a:ext cx="855619" cy="830997"/>
          </a:xfrm>
          <a:prstGeom prst="rect">
            <a:avLst/>
          </a:prstGeom>
          <a:noFill/>
        </p:spPr>
        <p:txBody>
          <a:bodyPr wrap="square" rtlCol="0">
            <a:spAutoFit/>
          </a:bodyPr>
          <a:lstStyle/>
          <a:p>
            <a:r>
              <a:rPr lang="en-US" sz="2400" dirty="0"/>
              <a:t>DAY 4</a:t>
            </a:r>
          </a:p>
        </p:txBody>
      </p:sp>
      <p:grpSp>
        <p:nvGrpSpPr>
          <p:cNvPr id="88" name="Group 87" descr="0.125mg BUP">
            <a:extLst>
              <a:ext uri="{FF2B5EF4-FFF2-40B4-BE49-F238E27FC236}">
                <a16:creationId xmlns:a16="http://schemas.microsoft.com/office/drawing/2014/main" id="{6CF982CB-3EDA-4FDD-9E68-6678FFBCCB9D}"/>
              </a:ext>
            </a:extLst>
          </p:cNvPr>
          <p:cNvGrpSpPr/>
          <p:nvPr/>
        </p:nvGrpSpPr>
        <p:grpSpPr>
          <a:xfrm>
            <a:off x="2560806" y="149751"/>
            <a:ext cx="1572107" cy="833924"/>
            <a:chOff x="597622" y="203587"/>
            <a:chExt cx="2096143" cy="1111899"/>
          </a:xfrm>
        </p:grpSpPr>
        <p:sp>
          <p:nvSpPr>
            <p:cNvPr id="89" name="Trapezoid 88">
              <a:extLst>
                <a:ext uri="{FF2B5EF4-FFF2-40B4-BE49-F238E27FC236}">
                  <a16:creationId xmlns:a16="http://schemas.microsoft.com/office/drawing/2014/main" id="{8C27CEA4-A23D-4D0B-BC73-D9F3A3A7B014}"/>
                </a:ext>
              </a:extLst>
            </p:cNvPr>
            <p:cNvSpPr/>
            <p:nvPr/>
          </p:nvSpPr>
          <p:spPr>
            <a:xfrm>
              <a:off x="597622" y="203587"/>
              <a:ext cx="1933331" cy="726011"/>
            </a:xfrm>
            <a:prstGeom prst="trapezoid">
              <a:avLst/>
            </a:prstGeom>
            <a:solidFill>
              <a:srgbClr val="FCA60C"/>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0" name="TextBox 89">
              <a:extLst>
                <a:ext uri="{FF2B5EF4-FFF2-40B4-BE49-F238E27FC236}">
                  <a16:creationId xmlns:a16="http://schemas.microsoft.com/office/drawing/2014/main" id="{26EF0B59-0077-48D4-8D85-FF51C56FF541}"/>
                </a:ext>
              </a:extLst>
            </p:cNvPr>
            <p:cNvSpPr txBox="1"/>
            <p:nvPr/>
          </p:nvSpPr>
          <p:spPr>
            <a:xfrm>
              <a:off x="597622" y="269046"/>
              <a:ext cx="2096143" cy="1046440"/>
            </a:xfrm>
            <a:prstGeom prst="rect">
              <a:avLst/>
            </a:prstGeom>
            <a:noFill/>
          </p:spPr>
          <p:txBody>
            <a:bodyPr wrap="square" rtlCol="0">
              <a:spAutoFit/>
            </a:bodyPr>
            <a:lstStyle/>
            <a:p>
              <a:r>
                <a:rPr lang="en-US" sz="1650" dirty="0"/>
                <a:t>0.125 mg </a:t>
              </a:r>
              <a:r>
                <a:rPr lang="en-US" sz="1800" dirty="0"/>
                <a:t>BUP</a:t>
              </a:r>
              <a:endParaRPr lang="en-US" sz="1050" dirty="0"/>
            </a:p>
            <a:p>
              <a:pPr algn="ctr"/>
              <a:r>
                <a:rPr lang="en-US" sz="1050" dirty="0">
                  <a:solidFill>
                    <a:schemeClr val="bg1"/>
                  </a:solidFill>
                </a:rPr>
                <a:t>1 troch Q 4h SL</a:t>
              </a:r>
            </a:p>
          </p:txBody>
        </p:sp>
      </p:grpSp>
      <p:sp>
        <p:nvSpPr>
          <p:cNvPr id="86" name="Arrow: Down 85" descr="arrow pointing down">
            <a:extLst>
              <a:ext uri="{FF2B5EF4-FFF2-40B4-BE49-F238E27FC236}">
                <a16:creationId xmlns:a16="http://schemas.microsoft.com/office/drawing/2014/main" id="{DED61570-5F8F-4315-9175-373E0256B3FF}"/>
              </a:ext>
            </a:extLst>
          </p:cNvPr>
          <p:cNvSpPr/>
          <p:nvPr/>
        </p:nvSpPr>
        <p:spPr>
          <a:xfrm>
            <a:off x="3182859" y="715801"/>
            <a:ext cx="286212" cy="497478"/>
          </a:xfrm>
          <a:prstGeom prst="downArrow">
            <a:avLst/>
          </a:prstGeom>
          <a:solidFill>
            <a:srgbClr val="FFF1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85" name="Group 84" descr="same diagram as earlier but with oxy 10mg ">
            <a:extLst>
              <a:ext uri="{FF2B5EF4-FFF2-40B4-BE49-F238E27FC236}">
                <a16:creationId xmlns:a16="http://schemas.microsoft.com/office/drawing/2014/main" id="{3A2F568D-DDCA-4642-AD91-305689CA0083}"/>
              </a:ext>
            </a:extLst>
          </p:cNvPr>
          <p:cNvGrpSpPr/>
          <p:nvPr/>
        </p:nvGrpSpPr>
        <p:grpSpPr>
          <a:xfrm>
            <a:off x="2663599" y="1524930"/>
            <a:ext cx="1352504" cy="3224542"/>
            <a:chOff x="3551465" y="2033239"/>
            <a:chExt cx="1803339" cy="4299390"/>
          </a:xfrm>
        </p:grpSpPr>
        <p:sp>
          <p:nvSpPr>
            <p:cNvPr id="62" name="Oval 61">
              <a:extLst>
                <a:ext uri="{FF2B5EF4-FFF2-40B4-BE49-F238E27FC236}">
                  <a16:creationId xmlns:a16="http://schemas.microsoft.com/office/drawing/2014/main" id="{66EBCE56-E9F6-493E-80F4-6497BBFD6E79}"/>
                </a:ext>
              </a:extLst>
            </p:cNvPr>
            <p:cNvSpPr/>
            <p:nvPr/>
          </p:nvSpPr>
          <p:spPr>
            <a:xfrm>
              <a:off x="4109608" y="5138237"/>
              <a:ext cx="989169" cy="1128153"/>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4900445"/>
                <a:satOff val="-20388"/>
                <a:lumOff val="4804"/>
                <a:alphaOff val="0"/>
              </a:schemeClr>
            </a:fillRef>
            <a:effectRef idx="2">
              <a:schemeClr val="accent4">
                <a:hueOff val="4900445"/>
                <a:satOff val="-20388"/>
                <a:lumOff val="4804"/>
                <a:alphaOff val="0"/>
              </a:schemeClr>
            </a:effectRef>
            <a:fontRef idx="minor">
              <a:schemeClr val="lt1"/>
            </a:fontRef>
          </p:style>
        </p:sp>
        <p:sp>
          <p:nvSpPr>
            <p:cNvPr id="63" name="Oval 62">
              <a:extLst>
                <a:ext uri="{FF2B5EF4-FFF2-40B4-BE49-F238E27FC236}">
                  <a16:creationId xmlns:a16="http://schemas.microsoft.com/office/drawing/2014/main" id="{60681260-1818-4D52-9518-03E3C38AEF25}"/>
                </a:ext>
              </a:extLst>
            </p:cNvPr>
            <p:cNvSpPr/>
            <p:nvPr/>
          </p:nvSpPr>
          <p:spPr>
            <a:xfrm>
              <a:off x="4191342" y="4116251"/>
              <a:ext cx="412850" cy="605452"/>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4900445"/>
                <a:satOff val="-20388"/>
                <a:lumOff val="4804"/>
                <a:alphaOff val="0"/>
              </a:schemeClr>
            </a:fillRef>
            <a:effectRef idx="2">
              <a:schemeClr val="accent4">
                <a:hueOff val="4900445"/>
                <a:satOff val="-20388"/>
                <a:lumOff val="4804"/>
                <a:alphaOff val="0"/>
              </a:schemeClr>
            </a:effectRef>
            <a:fontRef idx="minor">
              <a:schemeClr val="lt1"/>
            </a:fontRef>
          </p:style>
        </p:sp>
        <p:sp>
          <p:nvSpPr>
            <p:cNvPr id="64" name="Oval 63">
              <a:extLst>
                <a:ext uri="{FF2B5EF4-FFF2-40B4-BE49-F238E27FC236}">
                  <a16:creationId xmlns:a16="http://schemas.microsoft.com/office/drawing/2014/main" id="{B192BA92-BEA5-4712-80D6-C1AF1770FADD}"/>
                </a:ext>
              </a:extLst>
            </p:cNvPr>
            <p:cNvSpPr/>
            <p:nvPr/>
          </p:nvSpPr>
          <p:spPr>
            <a:xfrm>
              <a:off x="4655678" y="4042764"/>
              <a:ext cx="412850" cy="605452"/>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4900445"/>
                <a:satOff val="-20388"/>
                <a:lumOff val="4804"/>
                <a:alphaOff val="0"/>
              </a:schemeClr>
            </a:fillRef>
            <a:effectRef idx="2">
              <a:schemeClr val="accent4">
                <a:hueOff val="4900445"/>
                <a:satOff val="-20388"/>
                <a:lumOff val="4804"/>
                <a:alphaOff val="0"/>
              </a:schemeClr>
            </a:effectRef>
            <a:fontRef idx="minor">
              <a:schemeClr val="lt1"/>
            </a:fontRef>
          </p:style>
        </p:sp>
        <p:grpSp>
          <p:nvGrpSpPr>
            <p:cNvPr id="65" name="Group 64">
              <a:extLst>
                <a:ext uri="{FF2B5EF4-FFF2-40B4-BE49-F238E27FC236}">
                  <a16:creationId xmlns:a16="http://schemas.microsoft.com/office/drawing/2014/main" id="{34C448DA-CD8E-4A6C-B2F3-109353000C8D}"/>
                </a:ext>
              </a:extLst>
            </p:cNvPr>
            <p:cNvGrpSpPr/>
            <p:nvPr/>
          </p:nvGrpSpPr>
          <p:grpSpPr>
            <a:xfrm>
              <a:off x="3551465" y="2033239"/>
              <a:ext cx="1803339" cy="4299390"/>
              <a:chOff x="550662" y="2017231"/>
              <a:chExt cx="1803339" cy="4299390"/>
            </a:xfrm>
          </p:grpSpPr>
          <p:sp>
            <p:nvSpPr>
              <p:cNvPr id="66" name="Arrow: Down 65">
                <a:extLst>
                  <a:ext uri="{FF2B5EF4-FFF2-40B4-BE49-F238E27FC236}">
                    <a16:creationId xmlns:a16="http://schemas.microsoft.com/office/drawing/2014/main" id="{37FE45FF-E8FC-4B2C-BEEC-F40FC35733AF}"/>
                  </a:ext>
                </a:extLst>
              </p:cNvPr>
              <p:cNvSpPr/>
              <p:nvPr/>
            </p:nvSpPr>
            <p:spPr>
              <a:xfrm>
                <a:off x="1448444" y="4582736"/>
                <a:ext cx="291560" cy="640415"/>
              </a:xfrm>
              <a:prstGeom prst="down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7" name="TextBox 66">
                <a:extLst>
                  <a:ext uri="{FF2B5EF4-FFF2-40B4-BE49-F238E27FC236}">
                    <a16:creationId xmlns:a16="http://schemas.microsoft.com/office/drawing/2014/main" id="{ECBCE403-A944-4CE6-ABB2-8C429DDD772A}"/>
                  </a:ext>
                </a:extLst>
              </p:cNvPr>
              <p:cNvSpPr txBox="1"/>
              <p:nvPr/>
            </p:nvSpPr>
            <p:spPr>
              <a:xfrm>
                <a:off x="1155627" y="5211704"/>
                <a:ext cx="989170" cy="1104917"/>
              </a:xfrm>
              <a:prstGeom prst="rect">
                <a:avLst/>
              </a:prstGeom>
              <a:noFill/>
            </p:spPr>
            <p:txBody>
              <a:bodyPr wrap="square" rtlCol="0">
                <a:spAutoFit/>
              </a:bodyPr>
              <a:lstStyle/>
              <a:p>
                <a:pPr algn="ctr" defTabSz="533400">
                  <a:lnSpc>
                    <a:spcPct val="90000"/>
                  </a:lnSpc>
                  <a:spcBef>
                    <a:spcPct val="0"/>
                  </a:spcBef>
                  <a:spcAft>
                    <a:spcPct val="35000"/>
                  </a:spcAft>
                </a:pPr>
                <a:r>
                  <a:rPr lang="en-US" sz="2100" dirty="0">
                    <a:solidFill>
                      <a:schemeClr val="bg1"/>
                    </a:solidFill>
                  </a:rPr>
                  <a:t>Oxy</a:t>
                </a:r>
              </a:p>
              <a:p>
                <a:pPr algn="ctr" defTabSz="533400">
                  <a:lnSpc>
                    <a:spcPct val="90000"/>
                  </a:lnSpc>
                  <a:spcBef>
                    <a:spcPct val="0"/>
                  </a:spcBef>
                  <a:spcAft>
                    <a:spcPct val="35000"/>
                  </a:spcAft>
                </a:pPr>
                <a:r>
                  <a:rPr lang="en-US" sz="2400" dirty="0"/>
                  <a:t>10</a:t>
                </a:r>
                <a:r>
                  <a:rPr lang="en-US" sz="1050" dirty="0"/>
                  <a:t>mg</a:t>
                </a:r>
              </a:p>
            </p:txBody>
          </p:sp>
          <p:sp>
            <p:nvSpPr>
              <p:cNvPr id="68" name="TextBox 67">
                <a:extLst>
                  <a:ext uri="{FF2B5EF4-FFF2-40B4-BE49-F238E27FC236}">
                    <a16:creationId xmlns:a16="http://schemas.microsoft.com/office/drawing/2014/main" id="{465D1022-9D08-4BF1-ACCF-A8214DF7345B}"/>
                  </a:ext>
                </a:extLst>
              </p:cNvPr>
              <p:cNvSpPr txBox="1"/>
              <p:nvPr/>
            </p:nvSpPr>
            <p:spPr>
              <a:xfrm>
                <a:off x="1635428" y="4211451"/>
                <a:ext cx="718573" cy="369332"/>
              </a:xfrm>
              <a:prstGeom prst="rect">
                <a:avLst/>
              </a:prstGeom>
              <a:noFill/>
            </p:spPr>
            <p:txBody>
              <a:bodyPr wrap="none" rtlCol="0">
                <a:spAutoFit/>
              </a:bodyPr>
              <a:lstStyle/>
              <a:p>
                <a:r>
                  <a:rPr lang="en-US" sz="1200" dirty="0"/>
                  <a:t>10</a:t>
                </a:r>
                <a:r>
                  <a:rPr lang="en-US" sz="1200" dirty="0">
                    <a:solidFill>
                      <a:schemeClr val="bg1"/>
                    </a:solidFill>
                  </a:rPr>
                  <a:t> </a:t>
                </a:r>
                <a:r>
                  <a:rPr lang="en-US" sz="788" dirty="0"/>
                  <a:t>mg</a:t>
                </a:r>
              </a:p>
            </p:txBody>
          </p:sp>
          <p:sp>
            <p:nvSpPr>
              <p:cNvPr id="69" name="TextBox 68">
                <a:extLst>
                  <a:ext uri="{FF2B5EF4-FFF2-40B4-BE49-F238E27FC236}">
                    <a16:creationId xmlns:a16="http://schemas.microsoft.com/office/drawing/2014/main" id="{F268ABFF-95B8-4D86-A3B9-53EEAD6F4685}"/>
                  </a:ext>
                </a:extLst>
              </p:cNvPr>
              <p:cNvSpPr txBox="1"/>
              <p:nvPr/>
            </p:nvSpPr>
            <p:spPr>
              <a:xfrm>
                <a:off x="1134362" y="4220191"/>
                <a:ext cx="718573" cy="369332"/>
              </a:xfrm>
              <a:prstGeom prst="rect">
                <a:avLst/>
              </a:prstGeom>
              <a:noFill/>
            </p:spPr>
            <p:txBody>
              <a:bodyPr wrap="none" rtlCol="0">
                <a:spAutoFit/>
              </a:bodyPr>
              <a:lstStyle/>
              <a:p>
                <a:r>
                  <a:rPr lang="en-US" sz="1200" dirty="0"/>
                  <a:t>10</a:t>
                </a:r>
                <a:r>
                  <a:rPr lang="en-US" sz="1200" dirty="0">
                    <a:solidFill>
                      <a:schemeClr val="bg1"/>
                    </a:solidFill>
                  </a:rPr>
                  <a:t> </a:t>
                </a:r>
                <a:r>
                  <a:rPr lang="en-US" sz="788" dirty="0"/>
                  <a:t>mg</a:t>
                </a:r>
              </a:p>
            </p:txBody>
          </p:sp>
          <p:grpSp>
            <p:nvGrpSpPr>
              <p:cNvPr id="70" name="Group 69">
                <a:extLst>
                  <a:ext uri="{FF2B5EF4-FFF2-40B4-BE49-F238E27FC236}">
                    <a16:creationId xmlns:a16="http://schemas.microsoft.com/office/drawing/2014/main" id="{09118077-8F87-4034-BBDE-75E84BE4D4AF}"/>
                  </a:ext>
                </a:extLst>
              </p:cNvPr>
              <p:cNvGrpSpPr/>
              <p:nvPr/>
            </p:nvGrpSpPr>
            <p:grpSpPr>
              <a:xfrm>
                <a:off x="550662" y="2017231"/>
                <a:ext cx="1795563" cy="1382865"/>
                <a:chOff x="10045149" y="4684704"/>
                <a:chExt cx="1789162" cy="1946787"/>
              </a:xfrm>
            </p:grpSpPr>
            <p:sp>
              <p:nvSpPr>
                <p:cNvPr id="71" name="Oval 70">
                  <a:extLst>
                    <a:ext uri="{FF2B5EF4-FFF2-40B4-BE49-F238E27FC236}">
                      <a16:creationId xmlns:a16="http://schemas.microsoft.com/office/drawing/2014/main" id="{140196A0-6AC5-4BE4-A7D4-29BFA0EC4F38}"/>
                    </a:ext>
                  </a:extLst>
                </p:cNvPr>
                <p:cNvSpPr/>
                <p:nvPr/>
              </p:nvSpPr>
              <p:spPr>
                <a:xfrm>
                  <a:off x="10045149" y="4684704"/>
                  <a:ext cx="1789162" cy="1946787"/>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4900445"/>
                    <a:satOff val="-20388"/>
                    <a:lumOff val="4804"/>
                    <a:alphaOff val="0"/>
                  </a:schemeClr>
                </a:fillRef>
                <a:effectRef idx="2">
                  <a:schemeClr val="accent4">
                    <a:hueOff val="4900445"/>
                    <a:satOff val="-20388"/>
                    <a:lumOff val="4804"/>
                    <a:alphaOff val="0"/>
                  </a:schemeClr>
                </a:effectRef>
                <a:fontRef idx="minor">
                  <a:schemeClr val="lt1"/>
                </a:fontRef>
              </p:style>
            </p:sp>
            <p:sp>
              <p:nvSpPr>
                <p:cNvPr id="72" name="Oval 4">
                  <a:extLst>
                    <a:ext uri="{FF2B5EF4-FFF2-40B4-BE49-F238E27FC236}">
                      <a16:creationId xmlns:a16="http://schemas.microsoft.com/office/drawing/2014/main" id="{8C07FADA-9B71-4155-9B7C-776A46565121}"/>
                    </a:ext>
                  </a:extLst>
                </p:cNvPr>
                <p:cNvSpPr txBox="1"/>
                <p:nvPr/>
              </p:nvSpPr>
              <p:spPr>
                <a:xfrm>
                  <a:off x="10139429" y="4835979"/>
                  <a:ext cx="1626973" cy="137658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defTabSz="533400">
                    <a:lnSpc>
                      <a:spcPct val="90000"/>
                    </a:lnSpc>
                    <a:spcBef>
                      <a:spcPct val="0"/>
                    </a:spcBef>
                    <a:spcAft>
                      <a:spcPct val="35000"/>
                    </a:spcAft>
                  </a:pPr>
                  <a:r>
                    <a:rPr lang="en-US" sz="1800" dirty="0"/>
                    <a:t>Oxycodone</a:t>
                  </a:r>
                  <a:r>
                    <a:rPr lang="en-US" sz="1200" dirty="0"/>
                    <a:t> </a:t>
                  </a:r>
                  <a:r>
                    <a:rPr lang="en-US" sz="2100" kern="1200" dirty="0">
                      <a:solidFill>
                        <a:schemeClr val="tx1"/>
                      </a:solidFill>
                    </a:rPr>
                    <a:t>5</a:t>
                  </a:r>
                  <a:r>
                    <a:rPr lang="en-US" sz="1800" kern="1200" dirty="0"/>
                    <a:t> </a:t>
                  </a:r>
                  <a:r>
                    <a:rPr lang="en-US" sz="1200" kern="1200" dirty="0"/>
                    <a:t>mg po q </a:t>
                  </a:r>
                  <a:r>
                    <a:rPr lang="en-US" sz="1200" dirty="0"/>
                    <a:t>4 </a:t>
                  </a:r>
                  <a:r>
                    <a:rPr lang="en-US" sz="1200" kern="1200" dirty="0" err="1"/>
                    <a:t>hr</a:t>
                  </a:r>
                  <a:endParaRPr lang="en-US" sz="1200" kern="1200" dirty="0"/>
                </a:p>
              </p:txBody>
            </p:sp>
          </p:grpSp>
        </p:grpSp>
      </p:grpSp>
      <p:grpSp>
        <p:nvGrpSpPr>
          <p:cNvPr id="5" name="Group 4" descr="diagram"/>
          <p:cNvGrpSpPr/>
          <p:nvPr/>
        </p:nvGrpSpPr>
        <p:grpSpPr>
          <a:xfrm>
            <a:off x="2341045" y="796310"/>
            <a:ext cx="2230955" cy="2828992"/>
            <a:chOff x="2341045" y="796310"/>
            <a:chExt cx="2230955" cy="2828992"/>
          </a:xfrm>
        </p:grpSpPr>
        <p:grpSp>
          <p:nvGrpSpPr>
            <p:cNvPr id="136" name="Group 135">
              <a:extLst>
                <a:ext uri="{FF2B5EF4-FFF2-40B4-BE49-F238E27FC236}">
                  <a16:creationId xmlns:a16="http://schemas.microsoft.com/office/drawing/2014/main" id="{FF1F5CE7-1989-49FD-84E1-5C93C3543AC8}"/>
                </a:ext>
              </a:extLst>
            </p:cNvPr>
            <p:cNvGrpSpPr/>
            <p:nvPr/>
          </p:nvGrpSpPr>
          <p:grpSpPr>
            <a:xfrm>
              <a:off x="2820877" y="2542229"/>
              <a:ext cx="1003206" cy="466819"/>
              <a:chOff x="720950" y="3372526"/>
              <a:chExt cx="1337608" cy="622425"/>
            </a:xfrm>
          </p:grpSpPr>
          <p:sp>
            <p:nvSpPr>
              <p:cNvPr id="137" name="Rectangle: Rounded Corners 136">
                <a:extLst>
                  <a:ext uri="{FF2B5EF4-FFF2-40B4-BE49-F238E27FC236}">
                    <a16:creationId xmlns:a16="http://schemas.microsoft.com/office/drawing/2014/main" id="{A86205B1-2232-468C-98AA-45A23826C734}"/>
                  </a:ext>
                </a:extLst>
              </p:cNvPr>
              <p:cNvSpPr/>
              <p:nvPr/>
            </p:nvSpPr>
            <p:spPr>
              <a:xfrm>
                <a:off x="720950" y="3372526"/>
                <a:ext cx="308939" cy="185698"/>
              </a:xfrm>
              <a:prstGeom prst="roundRect">
                <a:avLst/>
              </a:prstGeom>
              <a:solidFill>
                <a:srgbClr val="FF00FF"/>
              </a:solidFill>
              <a:ln>
                <a:noFill/>
              </a:ln>
              <a:effectLst>
                <a:glow rad="63500">
                  <a:schemeClr val="accent2">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8" name="Rectangle: Rounded Corners 137">
                <a:extLst>
                  <a:ext uri="{FF2B5EF4-FFF2-40B4-BE49-F238E27FC236}">
                    <a16:creationId xmlns:a16="http://schemas.microsoft.com/office/drawing/2014/main" id="{9359D16C-916E-4991-8415-0EDBF995D63C}"/>
                  </a:ext>
                </a:extLst>
              </p:cNvPr>
              <p:cNvSpPr/>
              <p:nvPr/>
            </p:nvSpPr>
            <p:spPr>
              <a:xfrm>
                <a:off x="1461488" y="3552707"/>
                <a:ext cx="597070" cy="371110"/>
              </a:xfrm>
              <a:prstGeom prst="roundRect">
                <a:avLst/>
              </a:prstGeom>
              <a:solidFill>
                <a:srgbClr val="FF00FF"/>
              </a:solidFill>
              <a:ln>
                <a:noFill/>
              </a:ln>
              <a:effectLst>
                <a:glow rad="63500">
                  <a:schemeClr val="accent2">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9" name="Rectangle: Rounded Corners 138">
                <a:extLst>
                  <a:ext uri="{FF2B5EF4-FFF2-40B4-BE49-F238E27FC236}">
                    <a16:creationId xmlns:a16="http://schemas.microsoft.com/office/drawing/2014/main" id="{8D6A2A5D-72D6-4684-96DC-6476F483235E}"/>
                  </a:ext>
                </a:extLst>
              </p:cNvPr>
              <p:cNvSpPr/>
              <p:nvPr/>
            </p:nvSpPr>
            <p:spPr>
              <a:xfrm>
                <a:off x="986841" y="3721080"/>
                <a:ext cx="372628" cy="273871"/>
              </a:xfrm>
              <a:prstGeom prst="roundRect">
                <a:avLst/>
              </a:prstGeom>
              <a:solidFill>
                <a:srgbClr val="FF00FF"/>
              </a:solidFill>
              <a:ln>
                <a:noFill/>
              </a:ln>
              <a:effectLst>
                <a:glow rad="63500">
                  <a:schemeClr val="accent2">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40" name="Rectangle: Rounded Corners 139">
              <a:extLst>
                <a:ext uri="{FF2B5EF4-FFF2-40B4-BE49-F238E27FC236}">
                  <a16:creationId xmlns:a16="http://schemas.microsoft.com/office/drawing/2014/main" id="{417F80D5-03B4-4600-9BF4-8F0D2212BE06}"/>
                </a:ext>
              </a:extLst>
            </p:cNvPr>
            <p:cNvSpPr/>
            <p:nvPr/>
          </p:nvSpPr>
          <p:spPr>
            <a:xfrm>
              <a:off x="3856384" y="2386721"/>
              <a:ext cx="287297" cy="259343"/>
            </a:xfrm>
            <a:prstGeom prst="roundRect">
              <a:avLst/>
            </a:prstGeom>
            <a:solidFill>
              <a:srgbClr val="FF00FF"/>
            </a:solidFill>
            <a:ln>
              <a:noFill/>
            </a:ln>
            <a:effectLst>
              <a:glow rad="63500">
                <a:schemeClr val="accent2">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1" name="Rectangle: Rounded Corners 140">
              <a:extLst>
                <a:ext uri="{FF2B5EF4-FFF2-40B4-BE49-F238E27FC236}">
                  <a16:creationId xmlns:a16="http://schemas.microsoft.com/office/drawing/2014/main" id="{CEEAA023-28FB-4EF2-8992-423CE8C0C211}"/>
                </a:ext>
              </a:extLst>
            </p:cNvPr>
            <p:cNvSpPr/>
            <p:nvPr/>
          </p:nvSpPr>
          <p:spPr>
            <a:xfrm>
              <a:off x="4132913" y="1997655"/>
              <a:ext cx="231704" cy="152321"/>
            </a:xfrm>
            <a:prstGeom prst="roundRect">
              <a:avLst/>
            </a:prstGeom>
            <a:solidFill>
              <a:srgbClr val="FF00FF"/>
            </a:solidFill>
            <a:ln>
              <a:noFill/>
            </a:ln>
            <a:effectLst>
              <a:glow rad="63500">
                <a:schemeClr val="accent2">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2" name="Trapezoid 141">
              <a:extLst>
                <a:ext uri="{FF2B5EF4-FFF2-40B4-BE49-F238E27FC236}">
                  <a16:creationId xmlns:a16="http://schemas.microsoft.com/office/drawing/2014/main" id="{A5E2368D-715C-4F91-AB73-A6ADEDB455B8}"/>
                </a:ext>
              </a:extLst>
            </p:cNvPr>
            <p:cNvSpPr/>
            <p:nvPr/>
          </p:nvSpPr>
          <p:spPr>
            <a:xfrm>
              <a:off x="2374795" y="1481175"/>
              <a:ext cx="310649" cy="302128"/>
            </a:xfrm>
            <a:prstGeom prst="trapezoid">
              <a:avLst/>
            </a:prstGeom>
            <a:solidFill>
              <a:srgbClr val="FCA60C"/>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4" name="Trapezoid 143">
              <a:extLst>
                <a:ext uri="{FF2B5EF4-FFF2-40B4-BE49-F238E27FC236}">
                  <a16:creationId xmlns:a16="http://schemas.microsoft.com/office/drawing/2014/main" id="{C5724BC7-BC21-4D2C-88B6-53A27E843140}"/>
                </a:ext>
              </a:extLst>
            </p:cNvPr>
            <p:cNvSpPr/>
            <p:nvPr/>
          </p:nvSpPr>
          <p:spPr>
            <a:xfrm>
              <a:off x="2797198" y="1287315"/>
              <a:ext cx="176683" cy="170663"/>
            </a:xfrm>
            <a:prstGeom prst="trapezoid">
              <a:avLst/>
            </a:prstGeom>
            <a:solidFill>
              <a:srgbClr val="FCA60C"/>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5" name="Trapezoid 144">
              <a:extLst>
                <a:ext uri="{FF2B5EF4-FFF2-40B4-BE49-F238E27FC236}">
                  <a16:creationId xmlns:a16="http://schemas.microsoft.com/office/drawing/2014/main" id="{5AC6519F-80E9-455F-AEA7-ED283DDFA61A}"/>
                </a:ext>
              </a:extLst>
            </p:cNvPr>
            <p:cNvSpPr/>
            <p:nvPr/>
          </p:nvSpPr>
          <p:spPr>
            <a:xfrm>
              <a:off x="2562804" y="970953"/>
              <a:ext cx="310649" cy="302128"/>
            </a:xfrm>
            <a:prstGeom prst="trapezoid">
              <a:avLst/>
            </a:prstGeom>
            <a:solidFill>
              <a:srgbClr val="FCA60C"/>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6" name="Trapezoid 145">
              <a:extLst>
                <a:ext uri="{FF2B5EF4-FFF2-40B4-BE49-F238E27FC236}">
                  <a16:creationId xmlns:a16="http://schemas.microsoft.com/office/drawing/2014/main" id="{4C0149B2-7821-46DA-9415-F20CFC50AA15}"/>
                </a:ext>
              </a:extLst>
            </p:cNvPr>
            <p:cNvSpPr/>
            <p:nvPr/>
          </p:nvSpPr>
          <p:spPr>
            <a:xfrm>
              <a:off x="3872514" y="1430545"/>
              <a:ext cx="310649" cy="302128"/>
            </a:xfrm>
            <a:prstGeom prst="trapezoid">
              <a:avLst/>
            </a:prstGeom>
            <a:solidFill>
              <a:srgbClr val="FCA60C"/>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7" name="Trapezoid 146">
              <a:extLst>
                <a:ext uri="{FF2B5EF4-FFF2-40B4-BE49-F238E27FC236}">
                  <a16:creationId xmlns:a16="http://schemas.microsoft.com/office/drawing/2014/main" id="{381329D0-E072-4590-B341-2CF761A9C181}"/>
                </a:ext>
              </a:extLst>
            </p:cNvPr>
            <p:cNvSpPr/>
            <p:nvPr/>
          </p:nvSpPr>
          <p:spPr>
            <a:xfrm>
              <a:off x="3052582" y="1361784"/>
              <a:ext cx="310649" cy="302128"/>
            </a:xfrm>
            <a:prstGeom prst="trapezoid">
              <a:avLst/>
            </a:prstGeom>
            <a:solidFill>
              <a:srgbClr val="FCA60C"/>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8" name="Rectangle: Rounded Corners 147">
              <a:extLst>
                <a:ext uri="{FF2B5EF4-FFF2-40B4-BE49-F238E27FC236}">
                  <a16:creationId xmlns:a16="http://schemas.microsoft.com/office/drawing/2014/main" id="{C716A73F-7CFA-438B-98D4-AD5EFB4D0219}"/>
                </a:ext>
              </a:extLst>
            </p:cNvPr>
            <p:cNvSpPr/>
            <p:nvPr/>
          </p:nvSpPr>
          <p:spPr>
            <a:xfrm>
              <a:off x="3548546" y="1426892"/>
              <a:ext cx="231704" cy="152321"/>
            </a:xfrm>
            <a:prstGeom prst="roundRect">
              <a:avLst/>
            </a:prstGeom>
            <a:solidFill>
              <a:srgbClr val="FF00FF"/>
            </a:solidFill>
            <a:ln>
              <a:noFill/>
            </a:ln>
            <a:effectLst>
              <a:glow rad="63500">
                <a:schemeClr val="accent2">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9" name="Rectangle: Rounded Corners 148">
              <a:extLst>
                <a:ext uri="{FF2B5EF4-FFF2-40B4-BE49-F238E27FC236}">
                  <a16:creationId xmlns:a16="http://schemas.microsoft.com/office/drawing/2014/main" id="{7E1B4733-C96B-49AD-855C-E9BBCF31C4D0}"/>
                </a:ext>
              </a:extLst>
            </p:cNvPr>
            <p:cNvSpPr/>
            <p:nvPr/>
          </p:nvSpPr>
          <p:spPr>
            <a:xfrm>
              <a:off x="3167023" y="2349721"/>
              <a:ext cx="231704" cy="152321"/>
            </a:xfrm>
            <a:prstGeom prst="roundRect">
              <a:avLst/>
            </a:prstGeom>
            <a:solidFill>
              <a:srgbClr val="FF00FF"/>
            </a:solidFill>
            <a:ln>
              <a:noFill/>
            </a:ln>
            <a:effectLst>
              <a:glow rad="63500">
                <a:schemeClr val="accent2">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2" name="Rectangle: Rounded Corners 151">
              <a:extLst>
                <a:ext uri="{FF2B5EF4-FFF2-40B4-BE49-F238E27FC236}">
                  <a16:creationId xmlns:a16="http://schemas.microsoft.com/office/drawing/2014/main" id="{83709166-1D76-48A7-9237-E98C9023F5ED}"/>
                </a:ext>
              </a:extLst>
            </p:cNvPr>
            <p:cNvSpPr/>
            <p:nvPr/>
          </p:nvSpPr>
          <p:spPr>
            <a:xfrm>
              <a:off x="2732253" y="2243477"/>
              <a:ext cx="121931" cy="153063"/>
            </a:xfrm>
            <a:prstGeom prst="roundRect">
              <a:avLst/>
            </a:prstGeom>
            <a:solidFill>
              <a:srgbClr val="FF00FF"/>
            </a:solidFill>
            <a:ln>
              <a:noFill/>
            </a:ln>
            <a:effectLst>
              <a:glow rad="63500">
                <a:schemeClr val="accent2">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3" name="Trapezoid 152">
              <a:extLst>
                <a:ext uri="{FF2B5EF4-FFF2-40B4-BE49-F238E27FC236}">
                  <a16:creationId xmlns:a16="http://schemas.microsoft.com/office/drawing/2014/main" id="{CEBA7898-CFD8-40B5-941F-8C895D0F3A8E}"/>
                </a:ext>
              </a:extLst>
            </p:cNvPr>
            <p:cNvSpPr/>
            <p:nvPr/>
          </p:nvSpPr>
          <p:spPr>
            <a:xfrm>
              <a:off x="3550092" y="1092001"/>
              <a:ext cx="176683" cy="170663"/>
            </a:xfrm>
            <a:prstGeom prst="trapezoid">
              <a:avLst/>
            </a:prstGeom>
            <a:solidFill>
              <a:srgbClr val="FCA60C"/>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5" name="Trapezoid 154">
              <a:extLst>
                <a:ext uri="{FF2B5EF4-FFF2-40B4-BE49-F238E27FC236}">
                  <a16:creationId xmlns:a16="http://schemas.microsoft.com/office/drawing/2014/main" id="{AAC03BFC-860E-440F-B27E-7F24F830C912}"/>
                </a:ext>
              </a:extLst>
            </p:cNvPr>
            <p:cNvSpPr/>
            <p:nvPr/>
          </p:nvSpPr>
          <p:spPr>
            <a:xfrm>
              <a:off x="3761586" y="796310"/>
              <a:ext cx="310649" cy="302128"/>
            </a:xfrm>
            <a:prstGeom prst="trapezoid">
              <a:avLst/>
            </a:prstGeom>
            <a:solidFill>
              <a:srgbClr val="FCA60C"/>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7" name="Trapezoid 156">
              <a:extLst>
                <a:ext uri="{FF2B5EF4-FFF2-40B4-BE49-F238E27FC236}">
                  <a16:creationId xmlns:a16="http://schemas.microsoft.com/office/drawing/2014/main" id="{EDD6390E-CDE5-4505-9E6B-A673C9F3D750}"/>
                </a:ext>
              </a:extLst>
            </p:cNvPr>
            <p:cNvSpPr/>
            <p:nvPr/>
          </p:nvSpPr>
          <p:spPr>
            <a:xfrm>
              <a:off x="4213525" y="1249746"/>
              <a:ext cx="176683" cy="170663"/>
            </a:xfrm>
            <a:prstGeom prst="trapezoid">
              <a:avLst/>
            </a:prstGeom>
            <a:solidFill>
              <a:srgbClr val="FCA60C"/>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Shape 2">
              <a:extLst>
                <a:ext uri="{FF2B5EF4-FFF2-40B4-BE49-F238E27FC236}">
                  <a16:creationId xmlns:a16="http://schemas.microsoft.com/office/drawing/2014/main" id="{5ABCE0CB-4469-488C-9B77-817C6E03BF70}"/>
                </a:ext>
              </a:extLst>
            </p:cNvPr>
            <p:cNvSpPr/>
            <p:nvPr/>
          </p:nvSpPr>
          <p:spPr>
            <a:xfrm>
              <a:off x="2341045" y="818683"/>
              <a:ext cx="2230955" cy="2806619"/>
            </a:xfrm>
            <a:prstGeom prst="funnel">
              <a:avLst/>
            </a:prstGeom>
            <a:scene3d>
              <a:camera prst="orthographicFront"/>
              <a:lightRig rig="flat" dir="t"/>
            </a:scene3d>
            <a:sp3d extrusionH="12700" prstMaterial="plastic">
              <a:bevelT w="50800" h="50800"/>
            </a:sp3d>
          </p:spPr>
          <p:style>
            <a:lnRef idx="1">
              <a:schemeClr val="accent4">
                <a:hueOff val="0"/>
                <a:satOff val="0"/>
                <a:lumOff val="0"/>
                <a:alphaOff val="0"/>
              </a:schemeClr>
            </a:lnRef>
            <a:fillRef idx="1">
              <a:schemeClr val="lt1">
                <a:alpha val="40000"/>
                <a:hueOff val="0"/>
                <a:satOff val="0"/>
                <a:lumOff val="0"/>
                <a:alphaOff val="0"/>
              </a:schemeClr>
            </a:fillRef>
            <a:effectRef idx="2">
              <a:schemeClr val="lt1">
                <a:alpha val="40000"/>
                <a:hueOff val="0"/>
                <a:satOff val="0"/>
                <a:lumOff val="0"/>
                <a:alphaOff val="0"/>
              </a:schemeClr>
            </a:effectRef>
            <a:fontRef idx="minor">
              <a:schemeClr val="dk1">
                <a:hueOff val="0"/>
                <a:satOff val="0"/>
                <a:lumOff val="0"/>
                <a:alphaOff val="0"/>
              </a:schemeClr>
            </a:fontRef>
          </p:style>
        </p:sp>
      </p:grpSp>
      <p:sp>
        <p:nvSpPr>
          <p:cNvPr id="159" name="TextBox 158">
            <a:extLst>
              <a:ext uri="{FF2B5EF4-FFF2-40B4-BE49-F238E27FC236}">
                <a16:creationId xmlns:a16="http://schemas.microsoft.com/office/drawing/2014/main" id="{03D996FE-B6CA-404E-8CF4-0D6BE61AA8D5}"/>
              </a:ext>
            </a:extLst>
          </p:cNvPr>
          <p:cNvSpPr txBox="1"/>
          <p:nvPr/>
        </p:nvSpPr>
        <p:spPr>
          <a:xfrm>
            <a:off x="3021913" y="4749888"/>
            <a:ext cx="855619" cy="830997"/>
          </a:xfrm>
          <a:prstGeom prst="rect">
            <a:avLst/>
          </a:prstGeom>
          <a:noFill/>
        </p:spPr>
        <p:txBody>
          <a:bodyPr wrap="square" rtlCol="0">
            <a:spAutoFit/>
          </a:bodyPr>
          <a:lstStyle/>
          <a:p>
            <a:r>
              <a:rPr lang="en-US" sz="2400" dirty="0"/>
              <a:t>DAY 5</a:t>
            </a:r>
          </a:p>
        </p:txBody>
      </p:sp>
    </p:spTree>
    <p:extLst>
      <p:ext uri="{BB962C8B-B14F-4D97-AF65-F5344CB8AC3E}">
        <p14:creationId xmlns:p14="http://schemas.microsoft.com/office/powerpoint/2010/main" val="3965346428"/>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smtClean="0"/>
              <a:t>Day 6</a:t>
            </a:r>
            <a:endParaRPr lang="en-US" dirty="0"/>
          </a:p>
        </p:txBody>
      </p:sp>
      <p:sp>
        <p:nvSpPr>
          <p:cNvPr id="143" name="TextBox 142">
            <a:extLst>
              <a:ext uri="{FF2B5EF4-FFF2-40B4-BE49-F238E27FC236}">
                <a16:creationId xmlns:a16="http://schemas.microsoft.com/office/drawing/2014/main" id="{62459DD9-815B-40ED-9B52-CC00DB1789C9}"/>
              </a:ext>
            </a:extLst>
          </p:cNvPr>
          <p:cNvSpPr txBox="1"/>
          <p:nvPr/>
        </p:nvSpPr>
        <p:spPr>
          <a:xfrm>
            <a:off x="78903" y="108578"/>
            <a:ext cx="4176299" cy="2077492"/>
          </a:xfrm>
          <a:prstGeom prst="rect">
            <a:avLst/>
          </a:prstGeom>
          <a:noFill/>
        </p:spPr>
        <p:txBody>
          <a:bodyPr wrap="square" rtlCol="0">
            <a:spAutoFit/>
          </a:bodyPr>
          <a:lstStyle/>
          <a:p>
            <a:r>
              <a:rPr lang="en-US" sz="2100" dirty="0"/>
              <a:t>DAY 6: </a:t>
            </a:r>
          </a:p>
          <a:p>
            <a:r>
              <a:rPr lang="en-US" sz="1800" dirty="0"/>
              <a:t>INCREASED: </a:t>
            </a:r>
          </a:p>
          <a:p>
            <a:r>
              <a:rPr lang="en-US" sz="1800" dirty="0"/>
              <a:t>2 compounded buprenorphine troch SL q 4 hours</a:t>
            </a:r>
          </a:p>
          <a:p>
            <a:endParaRPr lang="en-US" sz="1800" dirty="0"/>
          </a:p>
          <a:p>
            <a:r>
              <a:rPr lang="en-US" sz="1800" dirty="0"/>
              <a:t>STOPPED Oxycodone </a:t>
            </a:r>
          </a:p>
          <a:p>
            <a:endParaRPr lang="en-US" sz="1800" dirty="0"/>
          </a:p>
        </p:txBody>
      </p:sp>
      <p:sp>
        <p:nvSpPr>
          <p:cNvPr id="156" name="TextBox 155">
            <a:extLst>
              <a:ext uri="{FF2B5EF4-FFF2-40B4-BE49-F238E27FC236}">
                <a16:creationId xmlns:a16="http://schemas.microsoft.com/office/drawing/2014/main" id="{9664DC10-ED0A-4E2B-AB56-7A0A1A0BFD1E}"/>
              </a:ext>
            </a:extLst>
          </p:cNvPr>
          <p:cNvSpPr txBox="1"/>
          <p:nvPr/>
        </p:nvSpPr>
        <p:spPr>
          <a:xfrm>
            <a:off x="43694" y="2053168"/>
            <a:ext cx="4176299" cy="2077492"/>
          </a:xfrm>
          <a:prstGeom prst="rect">
            <a:avLst/>
          </a:prstGeom>
          <a:noFill/>
        </p:spPr>
        <p:txBody>
          <a:bodyPr wrap="square" rtlCol="0">
            <a:spAutoFit/>
          </a:bodyPr>
          <a:lstStyle/>
          <a:p>
            <a:r>
              <a:rPr lang="en-US" sz="2100" dirty="0"/>
              <a:t>DAY 7: </a:t>
            </a:r>
            <a:r>
              <a:rPr lang="en-US" sz="1800" dirty="0"/>
              <a:t> </a:t>
            </a:r>
          </a:p>
          <a:p>
            <a:r>
              <a:rPr lang="en-US" sz="1800" dirty="0"/>
              <a:t>STOPPED: troch and transdermal patch</a:t>
            </a:r>
          </a:p>
          <a:p>
            <a:endParaRPr lang="en-US" sz="1800" dirty="0"/>
          </a:p>
          <a:p>
            <a:r>
              <a:rPr lang="en-US" sz="1800" dirty="0"/>
              <a:t>ADDED: buprenorphine tabs 1 mg SL  4 times daily</a:t>
            </a:r>
          </a:p>
          <a:p>
            <a:endParaRPr lang="en-US" sz="1800" dirty="0"/>
          </a:p>
        </p:txBody>
      </p:sp>
      <p:sp>
        <p:nvSpPr>
          <p:cNvPr id="162" name="TextBox 161">
            <a:extLst>
              <a:ext uri="{FF2B5EF4-FFF2-40B4-BE49-F238E27FC236}">
                <a16:creationId xmlns:a16="http://schemas.microsoft.com/office/drawing/2014/main" id="{A73463A6-159D-448E-A255-B4913AA64071}"/>
              </a:ext>
            </a:extLst>
          </p:cNvPr>
          <p:cNvSpPr txBox="1"/>
          <p:nvPr/>
        </p:nvSpPr>
        <p:spPr>
          <a:xfrm>
            <a:off x="43694" y="4012303"/>
            <a:ext cx="4176299" cy="1246495"/>
          </a:xfrm>
          <a:prstGeom prst="rect">
            <a:avLst/>
          </a:prstGeom>
          <a:noFill/>
        </p:spPr>
        <p:txBody>
          <a:bodyPr wrap="square" rtlCol="0">
            <a:spAutoFit/>
          </a:bodyPr>
          <a:lstStyle/>
          <a:p>
            <a:r>
              <a:rPr lang="en-US" sz="2100" dirty="0"/>
              <a:t>DAY 8: </a:t>
            </a:r>
            <a:r>
              <a:rPr lang="en-US" sz="1800" dirty="0"/>
              <a:t> </a:t>
            </a:r>
          </a:p>
          <a:p>
            <a:r>
              <a:rPr lang="en-US" sz="1800" dirty="0"/>
              <a:t>INCREASED: buprenorphine tabs 2 mg SL  4 times daily</a:t>
            </a:r>
          </a:p>
          <a:p>
            <a:endParaRPr lang="en-US" sz="1800" dirty="0"/>
          </a:p>
        </p:txBody>
      </p:sp>
      <p:grpSp>
        <p:nvGrpSpPr>
          <p:cNvPr id="120" name="Group 119" descr="0.125 mg BUP">
            <a:extLst>
              <a:ext uri="{FF2B5EF4-FFF2-40B4-BE49-F238E27FC236}">
                <a16:creationId xmlns:a16="http://schemas.microsoft.com/office/drawing/2014/main" id="{0DCFBD94-0E6D-4014-BF26-B3856893E06E}"/>
              </a:ext>
            </a:extLst>
          </p:cNvPr>
          <p:cNvGrpSpPr/>
          <p:nvPr/>
        </p:nvGrpSpPr>
        <p:grpSpPr>
          <a:xfrm>
            <a:off x="4294705" y="162653"/>
            <a:ext cx="1507046" cy="833924"/>
            <a:chOff x="597622" y="203587"/>
            <a:chExt cx="2096143" cy="1111899"/>
          </a:xfrm>
        </p:grpSpPr>
        <p:sp>
          <p:nvSpPr>
            <p:cNvPr id="121" name="Trapezoid 120">
              <a:extLst>
                <a:ext uri="{FF2B5EF4-FFF2-40B4-BE49-F238E27FC236}">
                  <a16:creationId xmlns:a16="http://schemas.microsoft.com/office/drawing/2014/main" id="{96541086-DD4E-42F7-B4FE-0F5F98555A5F}"/>
                </a:ext>
              </a:extLst>
            </p:cNvPr>
            <p:cNvSpPr/>
            <p:nvPr/>
          </p:nvSpPr>
          <p:spPr>
            <a:xfrm>
              <a:off x="597622" y="203587"/>
              <a:ext cx="1933331" cy="726011"/>
            </a:xfrm>
            <a:prstGeom prst="trapezoid">
              <a:avLst/>
            </a:prstGeom>
            <a:solidFill>
              <a:srgbClr val="FCA60C"/>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2" name="TextBox 121">
              <a:extLst>
                <a:ext uri="{FF2B5EF4-FFF2-40B4-BE49-F238E27FC236}">
                  <a16:creationId xmlns:a16="http://schemas.microsoft.com/office/drawing/2014/main" id="{94171FA2-6328-49F1-A812-D27A5A2DBFE7}"/>
                </a:ext>
              </a:extLst>
            </p:cNvPr>
            <p:cNvSpPr txBox="1"/>
            <p:nvPr/>
          </p:nvSpPr>
          <p:spPr>
            <a:xfrm>
              <a:off x="597622" y="269046"/>
              <a:ext cx="2096143" cy="1046440"/>
            </a:xfrm>
            <a:prstGeom prst="rect">
              <a:avLst/>
            </a:prstGeom>
            <a:noFill/>
          </p:spPr>
          <p:txBody>
            <a:bodyPr wrap="square" rtlCol="0">
              <a:spAutoFit/>
            </a:bodyPr>
            <a:lstStyle/>
            <a:p>
              <a:r>
                <a:rPr lang="en-US" sz="1650" dirty="0"/>
                <a:t>0.125 mg </a:t>
              </a:r>
              <a:r>
                <a:rPr lang="en-US" sz="1800" dirty="0"/>
                <a:t>BUP</a:t>
              </a:r>
              <a:endParaRPr lang="en-US" sz="1050" dirty="0"/>
            </a:p>
            <a:p>
              <a:pPr algn="ctr"/>
              <a:r>
                <a:rPr lang="en-US" sz="1050" dirty="0">
                  <a:solidFill>
                    <a:schemeClr val="bg1"/>
                  </a:solidFill>
                </a:rPr>
                <a:t>1 troch Q 4h SL</a:t>
              </a:r>
            </a:p>
          </p:txBody>
        </p:sp>
      </p:grpSp>
      <p:grpSp>
        <p:nvGrpSpPr>
          <p:cNvPr id="123" name="Group 122" descr="0.125 mg BUP">
            <a:extLst>
              <a:ext uri="{FF2B5EF4-FFF2-40B4-BE49-F238E27FC236}">
                <a16:creationId xmlns:a16="http://schemas.microsoft.com/office/drawing/2014/main" id="{6631160E-9B53-4CA4-B92A-01E6F25364A5}"/>
              </a:ext>
            </a:extLst>
          </p:cNvPr>
          <p:cNvGrpSpPr/>
          <p:nvPr/>
        </p:nvGrpSpPr>
        <p:grpSpPr>
          <a:xfrm>
            <a:off x="5786497" y="182038"/>
            <a:ext cx="1507046" cy="833924"/>
            <a:chOff x="597622" y="203587"/>
            <a:chExt cx="2096143" cy="1111899"/>
          </a:xfrm>
        </p:grpSpPr>
        <p:sp>
          <p:nvSpPr>
            <p:cNvPr id="124" name="Trapezoid 123">
              <a:extLst>
                <a:ext uri="{FF2B5EF4-FFF2-40B4-BE49-F238E27FC236}">
                  <a16:creationId xmlns:a16="http://schemas.microsoft.com/office/drawing/2014/main" id="{3FD98257-2F3D-42A2-9E84-2AA872388164}"/>
                </a:ext>
              </a:extLst>
            </p:cNvPr>
            <p:cNvSpPr/>
            <p:nvPr/>
          </p:nvSpPr>
          <p:spPr>
            <a:xfrm>
              <a:off x="597622" y="203587"/>
              <a:ext cx="1933331" cy="726011"/>
            </a:xfrm>
            <a:prstGeom prst="trapezoid">
              <a:avLst/>
            </a:prstGeom>
            <a:solidFill>
              <a:srgbClr val="FCA60C"/>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5" name="TextBox 124">
              <a:extLst>
                <a:ext uri="{FF2B5EF4-FFF2-40B4-BE49-F238E27FC236}">
                  <a16:creationId xmlns:a16="http://schemas.microsoft.com/office/drawing/2014/main" id="{CF53D10C-05E2-4305-AE17-76A00CAE9649}"/>
                </a:ext>
              </a:extLst>
            </p:cNvPr>
            <p:cNvSpPr txBox="1"/>
            <p:nvPr/>
          </p:nvSpPr>
          <p:spPr>
            <a:xfrm>
              <a:off x="597622" y="269046"/>
              <a:ext cx="2096143" cy="1046440"/>
            </a:xfrm>
            <a:prstGeom prst="rect">
              <a:avLst/>
            </a:prstGeom>
            <a:noFill/>
          </p:spPr>
          <p:txBody>
            <a:bodyPr wrap="square" rtlCol="0">
              <a:spAutoFit/>
            </a:bodyPr>
            <a:lstStyle/>
            <a:p>
              <a:r>
                <a:rPr lang="en-US" sz="1650" dirty="0"/>
                <a:t>0.125 mg </a:t>
              </a:r>
              <a:r>
                <a:rPr lang="en-US" sz="1800" dirty="0"/>
                <a:t>BUP</a:t>
              </a:r>
              <a:endParaRPr lang="en-US" sz="1050" dirty="0"/>
            </a:p>
            <a:p>
              <a:pPr algn="ctr"/>
              <a:r>
                <a:rPr lang="en-US" sz="1050" dirty="0">
                  <a:solidFill>
                    <a:schemeClr val="bg1"/>
                  </a:solidFill>
                </a:rPr>
                <a:t>1 troch Q 4h SL</a:t>
              </a:r>
            </a:p>
          </p:txBody>
        </p:sp>
      </p:grpSp>
      <p:sp>
        <p:nvSpPr>
          <p:cNvPr id="5" name="Shape 4" descr="cone">
            <a:extLst>
              <a:ext uri="{FF2B5EF4-FFF2-40B4-BE49-F238E27FC236}">
                <a16:creationId xmlns:a16="http://schemas.microsoft.com/office/drawing/2014/main" id="{501AA04E-9B93-4DD9-BC89-F2276E57FBA8}"/>
              </a:ext>
            </a:extLst>
          </p:cNvPr>
          <p:cNvSpPr/>
          <p:nvPr/>
        </p:nvSpPr>
        <p:spPr>
          <a:xfrm>
            <a:off x="4581211" y="792901"/>
            <a:ext cx="2230955" cy="2806619"/>
          </a:xfrm>
          <a:prstGeom prst="funnel">
            <a:avLst/>
          </a:prstGeom>
          <a:scene3d>
            <a:camera prst="orthographicFront"/>
            <a:lightRig rig="flat" dir="t"/>
          </a:scene3d>
          <a:sp3d extrusionH="12700" prstMaterial="plastic">
            <a:bevelT w="50800" h="50800"/>
          </a:sp3d>
        </p:spPr>
        <p:style>
          <a:lnRef idx="1">
            <a:schemeClr val="accent4">
              <a:hueOff val="0"/>
              <a:satOff val="0"/>
              <a:lumOff val="0"/>
              <a:alphaOff val="0"/>
            </a:schemeClr>
          </a:lnRef>
          <a:fillRef idx="1">
            <a:schemeClr val="lt1">
              <a:alpha val="40000"/>
              <a:hueOff val="0"/>
              <a:satOff val="0"/>
              <a:lumOff val="0"/>
              <a:alphaOff val="0"/>
            </a:schemeClr>
          </a:fillRef>
          <a:effectRef idx="2">
            <a:schemeClr val="lt1">
              <a:alpha val="40000"/>
              <a:hueOff val="0"/>
              <a:satOff val="0"/>
              <a:lumOff val="0"/>
              <a:alphaOff val="0"/>
            </a:schemeClr>
          </a:effectRef>
          <a:fontRef idx="minor">
            <a:schemeClr val="dk1">
              <a:hueOff val="0"/>
              <a:satOff val="0"/>
              <a:lumOff val="0"/>
              <a:alphaOff val="0"/>
            </a:schemeClr>
          </a:fontRef>
        </p:style>
        <p:txBody>
          <a:bodyPr/>
          <a:lstStyle/>
          <a:p>
            <a:endParaRPr lang="en-US" sz="1050" dirty="0"/>
          </a:p>
        </p:txBody>
      </p:sp>
      <p:grpSp>
        <p:nvGrpSpPr>
          <p:cNvPr id="2" name="Group 1" descr="bup molecules"/>
          <p:cNvGrpSpPr/>
          <p:nvPr/>
        </p:nvGrpSpPr>
        <p:grpSpPr>
          <a:xfrm>
            <a:off x="4692139" y="722214"/>
            <a:ext cx="1914288" cy="2545339"/>
            <a:chOff x="4692139" y="722214"/>
            <a:chExt cx="1914288" cy="2545339"/>
          </a:xfrm>
        </p:grpSpPr>
        <p:sp>
          <p:nvSpPr>
            <p:cNvPr id="118" name="Oval 117">
              <a:extLst>
                <a:ext uri="{FF2B5EF4-FFF2-40B4-BE49-F238E27FC236}">
                  <a16:creationId xmlns:a16="http://schemas.microsoft.com/office/drawing/2014/main" id="{55C02F0D-A0E3-42F1-A366-853DE9CFE5BF}"/>
                </a:ext>
              </a:extLst>
            </p:cNvPr>
            <p:cNvSpPr/>
            <p:nvPr/>
          </p:nvSpPr>
          <p:spPr>
            <a:xfrm>
              <a:off x="6064777" y="2924848"/>
              <a:ext cx="154819" cy="221751"/>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4900445"/>
                <a:satOff val="-20388"/>
                <a:lumOff val="4804"/>
                <a:alphaOff val="0"/>
              </a:schemeClr>
            </a:fillRef>
            <a:effectRef idx="2">
              <a:schemeClr val="accent4">
                <a:hueOff val="4900445"/>
                <a:satOff val="-20388"/>
                <a:lumOff val="4804"/>
                <a:alphaOff val="0"/>
              </a:schemeClr>
            </a:effectRef>
            <a:fontRef idx="minor">
              <a:schemeClr val="lt1"/>
            </a:fontRef>
          </p:style>
        </p:sp>
        <p:sp>
          <p:nvSpPr>
            <p:cNvPr id="119" name="Oval 118">
              <a:extLst>
                <a:ext uri="{FF2B5EF4-FFF2-40B4-BE49-F238E27FC236}">
                  <a16:creationId xmlns:a16="http://schemas.microsoft.com/office/drawing/2014/main" id="{197F7882-DF78-487E-88AC-F31B6A9FBF7D}"/>
                </a:ext>
              </a:extLst>
            </p:cNvPr>
            <p:cNvSpPr/>
            <p:nvPr/>
          </p:nvSpPr>
          <p:spPr>
            <a:xfrm>
              <a:off x="5308826" y="2854570"/>
              <a:ext cx="154819" cy="221751"/>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4900445"/>
                <a:satOff val="-20388"/>
                <a:lumOff val="4804"/>
                <a:alphaOff val="0"/>
              </a:schemeClr>
            </a:fillRef>
            <a:effectRef idx="2">
              <a:schemeClr val="accent4">
                <a:hueOff val="4900445"/>
                <a:satOff val="-20388"/>
                <a:lumOff val="4804"/>
                <a:alphaOff val="0"/>
              </a:schemeClr>
            </a:effectRef>
            <a:fontRef idx="minor">
              <a:schemeClr val="lt1"/>
            </a:fontRef>
          </p:style>
        </p:sp>
        <p:sp>
          <p:nvSpPr>
            <p:cNvPr id="126" name="Arrow: Down 125">
              <a:extLst>
                <a:ext uri="{FF2B5EF4-FFF2-40B4-BE49-F238E27FC236}">
                  <a16:creationId xmlns:a16="http://schemas.microsoft.com/office/drawing/2014/main" id="{C10B4755-31E8-41F2-8D2B-B71651CF75AA}"/>
                </a:ext>
              </a:extLst>
            </p:cNvPr>
            <p:cNvSpPr/>
            <p:nvPr/>
          </p:nvSpPr>
          <p:spPr>
            <a:xfrm>
              <a:off x="5661224" y="722214"/>
              <a:ext cx="286212" cy="497478"/>
            </a:xfrm>
            <a:prstGeom prst="downArrow">
              <a:avLst/>
            </a:prstGeom>
            <a:solidFill>
              <a:srgbClr val="FFF1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68" name="Group 167">
              <a:extLst>
                <a:ext uri="{FF2B5EF4-FFF2-40B4-BE49-F238E27FC236}">
                  <a16:creationId xmlns:a16="http://schemas.microsoft.com/office/drawing/2014/main" id="{AC01FF89-35F5-4BAD-96B4-5A2CE371A41A}"/>
                </a:ext>
              </a:extLst>
            </p:cNvPr>
            <p:cNvGrpSpPr/>
            <p:nvPr/>
          </p:nvGrpSpPr>
          <p:grpSpPr>
            <a:xfrm>
              <a:off x="5016869" y="2594564"/>
              <a:ext cx="1003206" cy="466819"/>
              <a:chOff x="720950" y="3372526"/>
              <a:chExt cx="1337608" cy="622425"/>
            </a:xfrm>
          </p:grpSpPr>
          <p:sp>
            <p:nvSpPr>
              <p:cNvPr id="169" name="Rectangle: Rounded Corners 168">
                <a:extLst>
                  <a:ext uri="{FF2B5EF4-FFF2-40B4-BE49-F238E27FC236}">
                    <a16:creationId xmlns:a16="http://schemas.microsoft.com/office/drawing/2014/main" id="{41E4B41C-2A11-483A-A9C4-24938629FA31}"/>
                  </a:ext>
                </a:extLst>
              </p:cNvPr>
              <p:cNvSpPr/>
              <p:nvPr/>
            </p:nvSpPr>
            <p:spPr>
              <a:xfrm>
                <a:off x="720950" y="3372526"/>
                <a:ext cx="308939" cy="185698"/>
              </a:xfrm>
              <a:prstGeom prst="roundRect">
                <a:avLst/>
              </a:prstGeom>
              <a:solidFill>
                <a:srgbClr val="FF00FF"/>
              </a:solidFill>
              <a:ln>
                <a:noFill/>
              </a:ln>
              <a:effectLst>
                <a:glow rad="63500">
                  <a:schemeClr val="accent2">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0" name="Rectangle: Rounded Corners 169">
                <a:extLst>
                  <a:ext uri="{FF2B5EF4-FFF2-40B4-BE49-F238E27FC236}">
                    <a16:creationId xmlns:a16="http://schemas.microsoft.com/office/drawing/2014/main" id="{FCBAD057-C62F-4965-8870-DAAD6B5EBB2A}"/>
                  </a:ext>
                </a:extLst>
              </p:cNvPr>
              <p:cNvSpPr/>
              <p:nvPr/>
            </p:nvSpPr>
            <p:spPr>
              <a:xfrm>
                <a:off x="1461488" y="3552707"/>
                <a:ext cx="597070" cy="371110"/>
              </a:xfrm>
              <a:prstGeom prst="roundRect">
                <a:avLst/>
              </a:prstGeom>
              <a:solidFill>
                <a:srgbClr val="FF00FF"/>
              </a:solidFill>
              <a:ln>
                <a:noFill/>
              </a:ln>
              <a:effectLst>
                <a:glow rad="63500">
                  <a:schemeClr val="accent2">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1" name="Rectangle: Rounded Corners 170">
                <a:extLst>
                  <a:ext uri="{FF2B5EF4-FFF2-40B4-BE49-F238E27FC236}">
                    <a16:creationId xmlns:a16="http://schemas.microsoft.com/office/drawing/2014/main" id="{46CC67A0-C1CA-4449-86FC-34FE0B7C8B52}"/>
                  </a:ext>
                </a:extLst>
              </p:cNvPr>
              <p:cNvSpPr/>
              <p:nvPr/>
            </p:nvSpPr>
            <p:spPr>
              <a:xfrm>
                <a:off x="986841" y="3721080"/>
                <a:ext cx="372628" cy="273871"/>
              </a:xfrm>
              <a:prstGeom prst="roundRect">
                <a:avLst/>
              </a:prstGeom>
              <a:solidFill>
                <a:srgbClr val="FF00FF"/>
              </a:solidFill>
              <a:ln>
                <a:noFill/>
              </a:ln>
              <a:effectLst>
                <a:glow rad="63500">
                  <a:schemeClr val="accent2">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72" name="Rectangle: Rounded Corners 171">
              <a:extLst>
                <a:ext uri="{FF2B5EF4-FFF2-40B4-BE49-F238E27FC236}">
                  <a16:creationId xmlns:a16="http://schemas.microsoft.com/office/drawing/2014/main" id="{2477CBE8-945E-422E-B689-BB710B38680C}"/>
                </a:ext>
              </a:extLst>
            </p:cNvPr>
            <p:cNvSpPr/>
            <p:nvPr/>
          </p:nvSpPr>
          <p:spPr>
            <a:xfrm>
              <a:off x="5885043" y="2334370"/>
              <a:ext cx="447803" cy="278333"/>
            </a:xfrm>
            <a:prstGeom prst="roundRect">
              <a:avLst/>
            </a:prstGeom>
            <a:solidFill>
              <a:srgbClr val="FF00FF"/>
            </a:solidFill>
            <a:ln>
              <a:noFill/>
            </a:ln>
            <a:effectLst>
              <a:glow rad="63500">
                <a:schemeClr val="accent2">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4" name="Trapezoid 173">
              <a:extLst>
                <a:ext uri="{FF2B5EF4-FFF2-40B4-BE49-F238E27FC236}">
                  <a16:creationId xmlns:a16="http://schemas.microsoft.com/office/drawing/2014/main" id="{5F526BA6-429C-456B-B12F-3B105E394F8F}"/>
                </a:ext>
              </a:extLst>
            </p:cNvPr>
            <p:cNvSpPr/>
            <p:nvPr/>
          </p:nvSpPr>
          <p:spPr>
            <a:xfrm>
              <a:off x="5356888" y="2965425"/>
              <a:ext cx="310649" cy="302128"/>
            </a:xfrm>
            <a:prstGeom prst="trapezoid">
              <a:avLst/>
            </a:prstGeom>
            <a:solidFill>
              <a:srgbClr val="FCA60C"/>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86" name="Group 185">
              <a:extLst>
                <a:ext uri="{FF2B5EF4-FFF2-40B4-BE49-F238E27FC236}">
                  <a16:creationId xmlns:a16="http://schemas.microsoft.com/office/drawing/2014/main" id="{A82E8760-D80E-4CD5-BDF0-AFEA653C9177}"/>
                </a:ext>
              </a:extLst>
            </p:cNvPr>
            <p:cNvGrpSpPr/>
            <p:nvPr/>
          </p:nvGrpSpPr>
          <p:grpSpPr>
            <a:xfrm>
              <a:off x="4692139" y="1086339"/>
              <a:ext cx="1914288" cy="1855535"/>
              <a:chOff x="6256185" y="1448451"/>
              <a:chExt cx="2552384" cy="2474047"/>
            </a:xfrm>
          </p:grpSpPr>
          <p:sp>
            <p:nvSpPr>
              <p:cNvPr id="154" name="Trapezoid 153">
                <a:extLst>
                  <a:ext uri="{FF2B5EF4-FFF2-40B4-BE49-F238E27FC236}">
                    <a16:creationId xmlns:a16="http://schemas.microsoft.com/office/drawing/2014/main" id="{D432D0F3-67BF-4CDB-9A23-FDDEC91458CD}"/>
                  </a:ext>
                </a:extLst>
              </p:cNvPr>
              <p:cNvSpPr/>
              <p:nvPr/>
            </p:nvSpPr>
            <p:spPr>
              <a:xfrm>
                <a:off x="7237824" y="3043174"/>
                <a:ext cx="414199" cy="402837"/>
              </a:xfrm>
              <a:prstGeom prst="trapezoid">
                <a:avLst/>
              </a:prstGeom>
              <a:solidFill>
                <a:srgbClr val="FCA60C"/>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3" name="Trapezoid 172">
                <a:extLst>
                  <a:ext uri="{FF2B5EF4-FFF2-40B4-BE49-F238E27FC236}">
                    <a16:creationId xmlns:a16="http://schemas.microsoft.com/office/drawing/2014/main" id="{6AFEE23A-5C64-4490-A81E-D7A17C79B6F3}"/>
                  </a:ext>
                </a:extLst>
              </p:cNvPr>
              <p:cNvSpPr/>
              <p:nvPr/>
            </p:nvSpPr>
            <p:spPr>
              <a:xfrm>
                <a:off x="6660007" y="2948192"/>
                <a:ext cx="414199" cy="402837"/>
              </a:xfrm>
              <a:prstGeom prst="trapezoid">
                <a:avLst/>
              </a:prstGeom>
              <a:solidFill>
                <a:srgbClr val="FCA60C"/>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5" name="Trapezoid 174">
                <a:extLst>
                  <a:ext uri="{FF2B5EF4-FFF2-40B4-BE49-F238E27FC236}">
                    <a16:creationId xmlns:a16="http://schemas.microsoft.com/office/drawing/2014/main" id="{26A8D969-55C2-4BC4-AFDD-53062F9601EF}"/>
                  </a:ext>
                </a:extLst>
              </p:cNvPr>
              <p:cNvSpPr/>
              <p:nvPr/>
            </p:nvSpPr>
            <p:spPr>
              <a:xfrm>
                <a:off x="7833393" y="3519661"/>
                <a:ext cx="414199" cy="402837"/>
              </a:xfrm>
              <a:prstGeom prst="trapezoid">
                <a:avLst/>
              </a:prstGeom>
              <a:solidFill>
                <a:srgbClr val="FCA60C"/>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6" name="Trapezoid 175">
                <a:extLst>
                  <a:ext uri="{FF2B5EF4-FFF2-40B4-BE49-F238E27FC236}">
                    <a16:creationId xmlns:a16="http://schemas.microsoft.com/office/drawing/2014/main" id="{E31564FF-7039-4603-AD78-7C716E6244C9}"/>
                  </a:ext>
                </a:extLst>
              </p:cNvPr>
              <p:cNvSpPr/>
              <p:nvPr/>
            </p:nvSpPr>
            <p:spPr>
              <a:xfrm>
                <a:off x="6256185" y="1981846"/>
                <a:ext cx="683195" cy="402837"/>
              </a:xfrm>
              <a:prstGeom prst="trapezoid">
                <a:avLst/>
              </a:prstGeom>
              <a:solidFill>
                <a:srgbClr val="FCA60C"/>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7" name="Trapezoid 176">
                <a:extLst>
                  <a:ext uri="{FF2B5EF4-FFF2-40B4-BE49-F238E27FC236}">
                    <a16:creationId xmlns:a16="http://schemas.microsoft.com/office/drawing/2014/main" id="{6C541274-5FCC-4981-A5F5-AE08777E726E}"/>
                  </a:ext>
                </a:extLst>
              </p:cNvPr>
              <p:cNvSpPr/>
              <p:nvPr/>
            </p:nvSpPr>
            <p:spPr>
              <a:xfrm>
                <a:off x="8018952" y="2690507"/>
                <a:ext cx="683195" cy="402837"/>
              </a:xfrm>
              <a:prstGeom prst="trapezoid">
                <a:avLst/>
              </a:prstGeom>
              <a:solidFill>
                <a:srgbClr val="FCA60C"/>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8" name="Trapezoid 177">
                <a:extLst>
                  <a:ext uri="{FF2B5EF4-FFF2-40B4-BE49-F238E27FC236}">
                    <a16:creationId xmlns:a16="http://schemas.microsoft.com/office/drawing/2014/main" id="{0289BAE5-302E-4DDB-B05A-F41635FD0B1F}"/>
                  </a:ext>
                </a:extLst>
              </p:cNvPr>
              <p:cNvSpPr/>
              <p:nvPr/>
            </p:nvSpPr>
            <p:spPr>
              <a:xfrm>
                <a:off x="6746501" y="1448451"/>
                <a:ext cx="683195" cy="402837"/>
              </a:xfrm>
              <a:prstGeom prst="trapezoid">
                <a:avLst/>
              </a:prstGeom>
              <a:solidFill>
                <a:srgbClr val="FCA60C"/>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9" name="Trapezoid 178">
                <a:extLst>
                  <a:ext uri="{FF2B5EF4-FFF2-40B4-BE49-F238E27FC236}">
                    <a16:creationId xmlns:a16="http://schemas.microsoft.com/office/drawing/2014/main" id="{85461C8F-1B3B-4349-9372-56F5AEC715A6}"/>
                  </a:ext>
                </a:extLst>
              </p:cNvPr>
              <p:cNvSpPr/>
              <p:nvPr/>
            </p:nvSpPr>
            <p:spPr>
              <a:xfrm>
                <a:off x="7088098" y="2495330"/>
                <a:ext cx="683195" cy="402837"/>
              </a:xfrm>
              <a:prstGeom prst="trapezoid">
                <a:avLst/>
              </a:prstGeom>
              <a:solidFill>
                <a:srgbClr val="FCA60C"/>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0" name="Trapezoid 179">
                <a:extLst>
                  <a:ext uri="{FF2B5EF4-FFF2-40B4-BE49-F238E27FC236}">
                    <a16:creationId xmlns:a16="http://schemas.microsoft.com/office/drawing/2014/main" id="{A59C9E4F-8B36-439C-81A1-8E500923E59A}"/>
                  </a:ext>
                </a:extLst>
              </p:cNvPr>
              <p:cNvSpPr/>
              <p:nvPr/>
            </p:nvSpPr>
            <p:spPr>
              <a:xfrm>
                <a:off x="8125374" y="2013535"/>
                <a:ext cx="683195" cy="402837"/>
              </a:xfrm>
              <a:prstGeom prst="trapezoid">
                <a:avLst/>
              </a:prstGeom>
              <a:solidFill>
                <a:srgbClr val="FCA60C"/>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1" name="Trapezoid 180">
                <a:extLst>
                  <a:ext uri="{FF2B5EF4-FFF2-40B4-BE49-F238E27FC236}">
                    <a16:creationId xmlns:a16="http://schemas.microsoft.com/office/drawing/2014/main" id="{B1787B99-E9A9-476B-9775-44EF3022BF75}"/>
                  </a:ext>
                </a:extLst>
              </p:cNvPr>
              <p:cNvSpPr/>
              <p:nvPr/>
            </p:nvSpPr>
            <p:spPr>
              <a:xfrm>
                <a:off x="6429324" y="2491249"/>
                <a:ext cx="414199" cy="402837"/>
              </a:xfrm>
              <a:prstGeom prst="trapezoid">
                <a:avLst/>
              </a:prstGeom>
              <a:solidFill>
                <a:srgbClr val="FCA60C"/>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2" name="Trapezoid 181">
                <a:extLst>
                  <a:ext uri="{FF2B5EF4-FFF2-40B4-BE49-F238E27FC236}">
                    <a16:creationId xmlns:a16="http://schemas.microsoft.com/office/drawing/2014/main" id="{04574F83-40DE-445C-AC94-51887C1D1AF1}"/>
                  </a:ext>
                </a:extLst>
              </p:cNvPr>
              <p:cNvSpPr/>
              <p:nvPr/>
            </p:nvSpPr>
            <p:spPr>
              <a:xfrm>
                <a:off x="7445153" y="1808329"/>
                <a:ext cx="683195" cy="402837"/>
              </a:xfrm>
              <a:prstGeom prst="trapezoid">
                <a:avLst/>
              </a:prstGeom>
              <a:solidFill>
                <a:srgbClr val="FCA60C"/>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83" name="Trapezoid 182">
                <a:extLst>
                  <a:ext uri="{FF2B5EF4-FFF2-40B4-BE49-F238E27FC236}">
                    <a16:creationId xmlns:a16="http://schemas.microsoft.com/office/drawing/2014/main" id="{08A64439-0103-4DBD-A3A4-C61B17417475}"/>
                  </a:ext>
                </a:extLst>
              </p:cNvPr>
              <p:cNvSpPr/>
              <p:nvPr/>
            </p:nvSpPr>
            <p:spPr>
              <a:xfrm>
                <a:off x="8148923" y="1459137"/>
                <a:ext cx="235577" cy="227550"/>
              </a:xfrm>
              <a:prstGeom prst="trapezoid">
                <a:avLst/>
              </a:prstGeom>
              <a:solidFill>
                <a:srgbClr val="FCA60C"/>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4" name="Trapezoid 183">
                <a:extLst>
                  <a:ext uri="{FF2B5EF4-FFF2-40B4-BE49-F238E27FC236}">
                    <a16:creationId xmlns:a16="http://schemas.microsoft.com/office/drawing/2014/main" id="{BC42769C-7D4B-4CFD-8D25-0EA115BAC997}"/>
                  </a:ext>
                </a:extLst>
              </p:cNvPr>
              <p:cNvSpPr/>
              <p:nvPr/>
            </p:nvSpPr>
            <p:spPr>
              <a:xfrm>
                <a:off x="6444628" y="1557401"/>
                <a:ext cx="235577" cy="227550"/>
              </a:xfrm>
              <a:prstGeom prst="trapezoid">
                <a:avLst/>
              </a:prstGeom>
              <a:solidFill>
                <a:srgbClr val="FCA60C"/>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85" name="Trapezoid 184">
              <a:extLst>
                <a:ext uri="{FF2B5EF4-FFF2-40B4-BE49-F238E27FC236}">
                  <a16:creationId xmlns:a16="http://schemas.microsoft.com/office/drawing/2014/main" id="{9C16E677-6328-484F-A095-26A3AF64697F}"/>
                </a:ext>
              </a:extLst>
            </p:cNvPr>
            <p:cNvSpPr/>
            <p:nvPr/>
          </p:nvSpPr>
          <p:spPr>
            <a:xfrm>
              <a:off x="5315463" y="1492088"/>
              <a:ext cx="176683" cy="170663"/>
            </a:xfrm>
            <a:prstGeom prst="trapezoid">
              <a:avLst/>
            </a:prstGeom>
            <a:solidFill>
              <a:srgbClr val="FCA60C"/>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117" name="Group 116" descr="green circles representing 5mg oxy">
            <a:extLst>
              <a:ext uri="{FF2B5EF4-FFF2-40B4-BE49-F238E27FC236}">
                <a16:creationId xmlns:a16="http://schemas.microsoft.com/office/drawing/2014/main" id="{089FB196-04B7-4EB4-B77C-5A5C2D445689}"/>
              </a:ext>
            </a:extLst>
          </p:cNvPr>
          <p:cNvGrpSpPr/>
          <p:nvPr/>
        </p:nvGrpSpPr>
        <p:grpSpPr>
          <a:xfrm>
            <a:off x="5367068" y="3058791"/>
            <a:ext cx="848938" cy="1862824"/>
            <a:chOff x="7156090" y="4078389"/>
            <a:chExt cx="1131917" cy="2483765"/>
          </a:xfrm>
        </p:grpSpPr>
        <p:sp>
          <p:nvSpPr>
            <p:cNvPr id="74" name="Oval 73">
              <a:extLst>
                <a:ext uri="{FF2B5EF4-FFF2-40B4-BE49-F238E27FC236}">
                  <a16:creationId xmlns:a16="http://schemas.microsoft.com/office/drawing/2014/main" id="{AE8DE9F2-F5BC-4B9B-B1BB-D1DCC4A6B373}"/>
                </a:ext>
              </a:extLst>
            </p:cNvPr>
            <p:cNvSpPr/>
            <p:nvPr/>
          </p:nvSpPr>
          <p:spPr>
            <a:xfrm>
              <a:off x="7156090" y="5173862"/>
              <a:ext cx="989169" cy="1128153"/>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4900445"/>
                <a:satOff val="-20388"/>
                <a:lumOff val="4804"/>
                <a:alphaOff val="0"/>
              </a:schemeClr>
            </a:fillRef>
            <a:effectRef idx="2">
              <a:schemeClr val="accent4">
                <a:hueOff val="4900445"/>
                <a:satOff val="-20388"/>
                <a:lumOff val="4804"/>
                <a:alphaOff val="0"/>
              </a:schemeClr>
            </a:effectRef>
            <a:fontRef idx="minor">
              <a:schemeClr val="lt1"/>
            </a:fontRef>
          </p:style>
        </p:sp>
        <p:sp>
          <p:nvSpPr>
            <p:cNvPr id="75" name="Oval 74">
              <a:extLst>
                <a:ext uri="{FF2B5EF4-FFF2-40B4-BE49-F238E27FC236}">
                  <a16:creationId xmlns:a16="http://schemas.microsoft.com/office/drawing/2014/main" id="{8D8DCA40-BDF1-47F6-BB89-295F55FB0713}"/>
                </a:ext>
              </a:extLst>
            </p:cNvPr>
            <p:cNvSpPr/>
            <p:nvPr/>
          </p:nvSpPr>
          <p:spPr>
            <a:xfrm>
              <a:off x="7237824" y="4151876"/>
              <a:ext cx="412850" cy="605452"/>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4900445"/>
                <a:satOff val="-20388"/>
                <a:lumOff val="4804"/>
                <a:alphaOff val="0"/>
              </a:schemeClr>
            </a:fillRef>
            <a:effectRef idx="2">
              <a:schemeClr val="accent4">
                <a:hueOff val="4900445"/>
                <a:satOff val="-20388"/>
                <a:lumOff val="4804"/>
                <a:alphaOff val="0"/>
              </a:schemeClr>
            </a:effectRef>
            <a:fontRef idx="minor">
              <a:schemeClr val="lt1"/>
            </a:fontRef>
          </p:style>
        </p:sp>
        <p:sp>
          <p:nvSpPr>
            <p:cNvPr id="76" name="Oval 75">
              <a:extLst>
                <a:ext uri="{FF2B5EF4-FFF2-40B4-BE49-F238E27FC236}">
                  <a16:creationId xmlns:a16="http://schemas.microsoft.com/office/drawing/2014/main" id="{46ACC103-9768-4EBF-A09E-6475DEB2EB04}"/>
                </a:ext>
              </a:extLst>
            </p:cNvPr>
            <p:cNvSpPr/>
            <p:nvPr/>
          </p:nvSpPr>
          <p:spPr>
            <a:xfrm>
              <a:off x="7702160" y="4078389"/>
              <a:ext cx="412850" cy="605452"/>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4900445"/>
                <a:satOff val="-20388"/>
                <a:lumOff val="4804"/>
                <a:alphaOff val="0"/>
              </a:schemeClr>
            </a:fillRef>
            <a:effectRef idx="2">
              <a:schemeClr val="accent4">
                <a:hueOff val="4900445"/>
                <a:satOff val="-20388"/>
                <a:lumOff val="4804"/>
                <a:alphaOff val="0"/>
              </a:schemeClr>
            </a:effectRef>
            <a:fontRef idx="minor">
              <a:schemeClr val="lt1"/>
            </a:fontRef>
          </p:style>
        </p:sp>
        <p:grpSp>
          <p:nvGrpSpPr>
            <p:cNvPr id="77" name="Group 76">
              <a:extLst>
                <a:ext uri="{FF2B5EF4-FFF2-40B4-BE49-F238E27FC236}">
                  <a16:creationId xmlns:a16="http://schemas.microsoft.com/office/drawing/2014/main" id="{617A101D-ED7C-4A59-BA69-0254411E55B0}"/>
                </a:ext>
              </a:extLst>
            </p:cNvPr>
            <p:cNvGrpSpPr/>
            <p:nvPr/>
          </p:nvGrpSpPr>
          <p:grpSpPr>
            <a:xfrm>
              <a:off x="7181647" y="4263085"/>
              <a:ext cx="1106360" cy="2299069"/>
              <a:chOff x="1134362" y="4211452"/>
              <a:chExt cx="1106360" cy="2299069"/>
            </a:xfrm>
          </p:grpSpPr>
          <p:sp>
            <p:nvSpPr>
              <p:cNvPr id="78" name="Arrow: Down 77">
                <a:extLst>
                  <a:ext uri="{FF2B5EF4-FFF2-40B4-BE49-F238E27FC236}">
                    <a16:creationId xmlns:a16="http://schemas.microsoft.com/office/drawing/2014/main" id="{3F341F4C-BBCC-429F-9B08-804E51757C12}"/>
                  </a:ext>
                </a:extLst>
              </p:cNvPr>
              <p:cNvSpPr/>
              <p:nvPr/>
            </p:nvSpPr>
            <p:spPr>
              <a:xfrm>
                <a:off x="1448444" y="4582736"/>
                <a:ext cx="291560" cy="640415"/>
              </a:xfrm>
              <a:prstGeom prst="down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9" name="TextBox 78">
                <a:extLst>
                  <a:ext uri="{FF2B5EF4-FFF2-40B4-BE49-F238E27FC236}">
                    <a16:creationId xmlns:a16="http://schemas.microsoft.com/office/drawing/2014/main" id="{3062B38A-C2DA-44ED-A1FA-6A62A87E11A1}"/>
                  </a:ext>
                </a:extLst>
              </p:cNvPr>
              <p:cNvSpPr txBox="1"/>
              <p:nvPr/>
            </p:nvSpPr>
            <p:spPr>
              <a:xfrm>
                <a:off x="1155627" y="5211704"/>
                <a:ext cx="877187" cy="1298817"/>
              </a:xfrm>
              <a:prstGeom prst="rect">
                <a:avLst/>
              </a:prstGeom>
              <a:noFill/>
            </p:spPr>
            <p:txBody>
              <a:bodyPr wrap="square" rtlCol="0">
                <a:spAutoFit/>
              </a:bodyPr>
              <a:lstStyle/>
              <a:p>
                <a:pPr algn="ctr" defTabSz="533400">
                  <a:lnSpc>
                    <a:spcPct val="90000"/>
                  </a:lnSpc>
                  <a:spcBef>
                    <a:spcPct val="0"/>
                  </a:spcBef>
                  <a:spcAft>
                    <a:spcPct val="35000"/>
                  </a:spcAft>
                </a:pPr>
                <a:r>
                  <a:rPr lang="en-US" sz="2100" dirty="0">
                    <a:solidFill>
                      <a:schemeClr val="bg1"/>
                    </a:solidFill>
                  </a:rPr>
                  <a:t>Oxy</a:t>
                </a:r>
              </a:p>
              <a:p>
                <a:pPr algn="ctr" defTabSz="533400">
                  <a:lnSpc>
                    <a:spcPct val="90000"/>
                  </a:lnSpc>
                  <a:spcBef>
                    <a:spcPct val="0"/>
                  </a:spcBef>
                  <a:spcAft>
                    <a:spcPct val="35000"/>
                  </a:spcAft>
                </a:pPr>
                <a:r>
                  <a:rPr lang="en-US" sz="2100" dirty="0">
                    <a:solidFill>
                      <a:schemeClr val="bg1"/>
                    </a:solidFill>
                  </a:rPr>
                  <a:t> </a:t>
                </a:r>
                <a:r>
                  <a:rPr lang="en-US" sz="2400" dirty="0"/>
                  <a:t>5</a:t>
                </a:r>
                <a:r>
                  <a:rPr lang="en-US" sz="2100" dirty="0">
                    <a:solidFill>
                      <a:schemeClr val="bg1"/>
                    </a:solidFill>
                  </a:rPr>
                  <a:t> </a:t>
                </a:r>
                <a:r>
                  <a:rPr lang="en-US" sz="1050" dirty="0"/>
                  <a:t>mg</a:t>
                </a:r>
              </a:p>
            </p:txBody>
          </p:sp>
          <p:sp>
            <p:nvSpPr>
              <p:cNvPr id="80" name="TextBox 79">
                <a:extLst>
                  <a:ext uri="{FF2B5EF4-FFF2-40B4-BE49-F238E27FC236}">
                    <a16:creationId xmlns:a16="http://schemas.microsoft.com/office/drawing/2014/main" id="{D3D331A2-0B02-4FF8-AC4D-455420C3D58E}"/>
                  </a:ext>
                </a:extLst>
              </p:cNvPr>
              <p:cNvSpPr txBox="1"/>
              <p:nvPr/>
            </p:nvSpPr>
            <p:spPr>
              <a:xfrm>
                <a:off x="1635428" y="4211452"/>
                <a:ext cx="605294" cy="369332"/>
              </a:xfrm>
              <a:prstGeom prst="rect">
                <a:avLst/>
              </a:prstGeom>
              <a:noFill/>
            </p:spPr>
            <p:txBody>
              <a:bodyPr wrap="none" rtlCol="0">
                <a:spAutoFit/>
              </a:bodyPr>
              <a:lstStyle/>
              <a:p>
                <a:r>
                  <a:rPr lang="en-US" sz="1200" dirty="0"/>
                  <a:t>5</a:t>
                </a:r>
                <a:r>
                  <a:rPr lang="en-US" sz="1200" dirty="0">
                    <a:solidFill>
                      <a:schemeClr val="bg1"/>
                    </a:solidFill>
                  </a:rPr>
                  <a:t> </a:t>
                </a:r>
                <a:r>
                  <a:rPr lang="en-US" sz="788" dirty="0"/>
                  <a:t>mg</a:t>
                </a:r>
              </a:p>
            </p:txBody>
          </p:sp>
          <p:sp>
            <p:nvSpPr>
              <p:cNvPr id="81" name="TextBox 80">
                <a:extLst>
                  <a:ext uri="{FF2B5EF4-FFF2-40B4-BE49-F238E27FC236}">
                    <a16:creationId xmlns:a16="http://schemas.microsoft.com/office/drawing/2014/main" id="{05A21AE3-A627-4814-9A53-3AF610E43172}"/>
                  </a:ext>
                </a:extLst>
              </p:cNvPr>
              <p:cNvSpPr txBox="1"/>
              <p:nvPr/>
            </p:nvSpPr>
            <p:spPr>
              <a:xfrm>
                <a:off x="1134362" y="4220191"/>
                <a:ext cx="605293" cy="369332"/>
              </a:xfrm>
              <a:prstGeom prst="rect">
                <a:avLst/>
              </a:prstGeom>
              <a:noFill/>
            </p:spPr>
            <p:txBody>
              <a:bodyPr wrap="none" rtlCol="0">
                <a:spAutoFit/>
              </a:bodyPr>
              <a:lstStyle/>
              <a:p>
                <a:r>
                  <a:rPr lang="en-US" sz="1200" dirty="0"/>
                  <a:t>5</a:t>
                </a:r>
                <a:r>
                  <a:rPr lang="en-US" sz="1200" dirty="0">
                    <a:solidFill>
                      <a:schemeClr val="bg1"/>
                    </a:solidFill>
                  </a:rPr>
                  <a:t> </a:t>
                </a:r>
                <a:r>
                  <a:rPr lang="en-US" sz="788" dirty="0"/>
                  <a:t>mg</a:t>
                </a:r>
              </a:p>
            </p:txBody>
          </p:sp>
        </p:grpSp>
      </p:grpSp>
      <p:sp>
        <p:nvSpPr>
          <p:cNvPr id="160" name="TextBox 159">
            <a:extLst>
              <a:ext uri="{FF2B5EF4-FFF2-40B4-BE49-F238E27FC236}">
                <a16:creationId xmlns:a16="http://schemas.microsoft.com/office/drawing/2014/main" id="{9237475D-7224-4A06-AFB4-8CC7464000E0}"/>
              </a:ext>
            </a:extLst>
          </p:cNvPr>
          <p:cNvSpPr txBox="1"/>
          <p:nvPr/>
        </p:nvSpPr>
        <p:spPr>
          <a:xfrm>
            <a:off x="5348811" y="4760880"/>
            <a:ext cx="855619" cy="830997"/>
          </a:xfrm>
          <a:prstGeom prst="rect">
            <a:avLst/>
          </a:prstGeom>
          <a:noFill/>
        </p:spPr>
        <p:txBody>
          <a:bodyPr wrap="square" rtlCol="0">
            <a:spAutoFit/>
          </a:bodyPr>
          <a:lstStyle/>
          <a:p>
            <a:r>
              <a:rPr lang="en-US" sz="2400" dirty="0"/>
              <a:t>DAY 6</a:t>
            </a:r>
          </a:p>
        </p:txBody>
      </p:sp>
      <p:sp>
        <p:nvSpPr>
          <p:cNvPr id="165" name="Flowchart: Magnetic Disk 164" descr="2mg BUP&#10;&#10;0.15-1 tab sl qid">
            <a:extLst>
              <a:ext uri="{FF2B5EF4-FFF2-40B4-BE49-F238E27FC236}">
                <a16:creationId xmlns:a16="http://schemas.microsoft.com/office/drawing/2014/main" id="{B3F9C991-FF80-4430-AC7E-050D6AE828A5}"/>
              </a:ext>
            </a:extLst>
          </p:cNvPr>
          <p:cNvSpPr/>
          <p:nvPr/>
        </p:nvSpPr>
        <p:spPr>
          <a:xfrm>
            <a:off x="7434047" y="119674"/>
            <a:ext cx="1389990" cy="647240"/>
          </a:xfrm>
          <a:prstGeom prst="flowChartMagneticDisk">
            <a:avLst/>
          </a:prstGeom>
          <a:solidFill>
            <a:srgbClr val="FFC000"/>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6" name="TextBox 165">
            <a:extLst>
              <a:ext uri="{FF2B5EF4-FFF2-40B4-BE49-F238E27FC236}">
                <a16:creationId xmlns:a16="http://schemas.microsoft.com/office/drawing/2014/main" id="{FDE4FA39-B509-4041-9DC2-D12856B229D7}"/>
              </a:ext>
            </a:extLst>
          </p:cNvPr>
          <p:cNvSpPr txBox="1"/>
          <p:nvPr/>
        </p:nvSpPr>
        <p:spPr>
          <a:xfrm>
            <a:off x="7563304" y="268784"/>
            <a:ext cx="1300356" cy="530915"/>
          </a:xfrm>
          <a:prstGeom prst="rect">
            <a:avLst/>
          </a:prstGeom>
          <a:noFill/>
        </p:spPr>
        <p:txBody>
          <a:bodyPr wrap="none" rtlCol="0">
            <a:spAutoFit/>
          </a:bodyPr>
          <a:lstStyle/>
          <a:p>
            <a:r>
              <a:rPr lang="en-US" sz="1800" dirty="0"/>
              <a:t>2 mg  BUP</a:t>
            </a:r>
          </a:p>
          <a:p>
            <a:r>
              <a:rPr lang="en-US" sz="1050" dirty="0">
                <a:solidFill>
                  <a:schemeClr val="bg1"/>
                </a:solidFill>
              </a:rPr>
              <a:t>0.5-1 tab </a:t>
            </a:r>
            <a:r>
              <a:rPr lang="en-US" sz="1050" dirty="0" err="1">
                <a:solidFill>
                  <a:schemeClr val="bg1"/>
                </a:solidFill>
              </a:rPr>
              <a:t>sl</a:t>
            </a:r>
            <a:r>
              <a:rPr lang="en-US" sz="1050" dirty="0">
                <a:solidFill>
                  <a:schemeClr val="bg1"/>
                </a:solidFill>
              </a:rPr>
              <a:t> </a:t>
            </a:r>
            <a:r>
              <a:rPr lang="en-US" sz="1050" dirty="0" err="1">
                <a:solidFill>
                  <a:schemeClr val="bg1"/>
                </a:solidFill>
              </a:rPr>
              <a:t>qid</a:t>
            </a:r>
            <a:endParaRPr lang="en-US" sz="1050" dirty="0">
              <a:solidFill>
                <a:schemeClr val="bg1"/>
              </a:solidFill>
            </a:endParaRPr>
          </a:p>
        </p:txBody>
      </p:sp>
      <p:sp>
        <p:nvSpPr>
          <p:cNvPr id="167" name="Arrow: Down 166" descr="down arrow">
            <a:extLst>
              <a:ext uri="{FF2B5EF4-FFF2-40B4-BE49-F238E27FC236}">
                <a16:creationId xmlns:a16="http://schemas.microsoft.com/office/drawing/2014/main" id="{B6BBC41E-8CDD-479D-B2BC-BD720CCD9107}"/>
              </a:ext>
            </a:extLst>
          </p:cNvPr>
          <p:cNvSpPr/>
          <p:nvPr/>
        </p:nvSpPr>
        <p:spPr>
          <a:xfrm>
            <a:off x="7981513" y="788225"/>
            <a:ext cx="286212" cy="497478"/>
          </a:xfrm>
          <a:prstGeom prst="downArrow">
            <a:avLst/>
          </a:prstGeom>
          <a:solidFill>
            <a:srgbClr val="FFF1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212" name="Group 211" descr="same diagram">
            <a:extLst>
              <a:ext uri="{FF2B5EF4-FFF2-40B4-BE49-F238E27FC236}">
                <a16:creationId xmlns:a16="http://schemas.microsoft.com/office/drawing/2014/main" id="{4AB4A8AA-33DB-49B1-B227-7A90CBE49354}"/>
              </a:ext>
            </a:extLst>
          </p:cNvPr>
          <p:cNvGrpSpPr/>
          <p:nvPr/>
        </p:nvGrpSpPr>
        <p:grpSpPr>
          <a:xfrm>
            <a:off x="7154230" y="977001"/>
            <a:ext cx="1826440" cy="2565919"/>
            <a:chOff x="9298702" y="1348092"/>
            <a:chExt cx="2435253" cy="3421225"/>
          </a:xfrm>
        </p:grpSpPr>
        <p:sp>
          <p:nvSpPr>
            <p:cNvPr id="188" name="Trapezoid 187">
              <a:extLst>
                <a:ext uri="{FF2B5EF4-FFF2-40B4-BE49-F238E27FC236}">
                  <a16:creationId xmlns:a16="http://schemas.microsoft.com/office/drawing/2014/main" id="{293C6202-A35D-4D46-8F9E-A39C4D99E621}"/>
                </a:ext>
              </a:extLst>
            </p:cNvPr>
            <p:cNvSpPr/>
            <p:nvPr/>
          </p:nvSpPr>
          <p:spPr>
            <a:xfrm>
              <a:off x="10280341" y="3021238"/>
              <a:ext cx="414199" cy="402837"/>
            </a:xfrm>
            <a:prstGeom prst="trapezoid">
              <a:avLst/>
            </a:prstGeom>
            <a:solidFill>
              <a:srgbClr val="FCA60C"/>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9" name="Trapezoid 188">
              <a:extLst>
                <a:ext uri="{FF2B5EF4-FFF2-40B4-BE49-F238E27FC236}">
                  <a16:creationId xmlns:a16="http://schemas.microsoft.com/office/drawing/2014/main" id="{68D3C9F2-9400-4A26-A3C9-274EAF548293}"/>
                </a:ext>
              </a:extLst>
            </p:cNvPr>
            <p:cNvSpPr/>
            <p:nvPr/>
          </p:nvSpPr>
          <p:spPr>
            <a:xfrm>
              <a:off x="9702524" y="2926256"/>
              <a:ext cx="414199" cy="402837"/>
            </a:xfrm>
            <a:prstGeom prst="trapezoid">
              <a:avLst/>
            </a:prstGeom>
            <a:solidFill>
              <a:srgbClr val="FCA60C"/>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0" name="Trapezoid 189">
              <a:extLst>
                <a:ext uri="{FF2B5EF4-FFF2-40B4-BE49-F238E27FC236}">
                  <a16:creationId xmlns:a16="http://schemas.microsoft.com/office/drawing/2014/main" id="{F24C0291-2B5C-445F-9301-37CFA8F55D78}"/>
                </a:ext>
              </a:extLst>
            </p:cNvPr>
            <p:cNvSpPr/>
            <p:nvPr/>
          </p:nvSpPr>
          <p:spPr>
            <a:xfrm>
              <a:off x="10875910" y="3497725"/>
              <a:ext cx="414199" cy="402837"/>
            </a:xfrm>
            <a:prstGeom prst="trapezoid">
              <a:avLst/>
            </a:prstGeom>
            <a:solidFill>
              <a:srgbClr val="FCA60C"/>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1" name="Trapezoid 190">
              <a:extLst>
                <a:ext uri="{FF2B5EF4-FFF2-40B4-BE49-F238E27FC236}">
                  <a16:creationId xmlns:a16="http://schemas.microsoft.com/office/drawing/2014/main" id="{EFEEACA1-7C85-4688-9803-694284FDE522}"/>
                </a:ext>
              </a:extLst>
            </p:cNvPr>
            <p:cNvSpPr/>
            <p:nvPr/>
          </p:nvSpPr>
          <p:spPr>
            <a:xfrm>
              <a:off x="9298702" y="1959910"/>
              <a:ext cx="683195" cy="402837"/>
            </a:xfrm>
            <a:prstGeom prst="trapezoid">
              <a:avLst/>
            </a:prstGeom>
            <a:solidFill>
              <a:srgbClr val="FCA60C"/>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2" name="Trapezoid 191">
              <a:extLst>
                <a:ext uri="{FF2B5EF4-FFF2-40B4-BE49-F238E27FC236}">
                  <a16:creationId xmlns:a16="http://schemas.microsoft.com/office/drawing/2014/main" id="{3958F01C-F31E-4492-B766-C60AE9E1EC1C}"/>
                </a:ext>
              </a:extLst>
            </p:cNvPr>
            <p:cNvSpPr/>
            <p:nvPr/>
          </p:nvSpPr>
          <p:spPr>
            <a:xfrm>
              <a:off x="10794715" y="2907216"/>
              <a:ext cx="683195" cy="402837"/>
            </a:xfrm>
            <a:prstGeom prst="trapezoid">
              <a:avLst/>
            </a:prstGeom>
            <a:solidFill>
              <a:srgbClr val="FCA60C"/>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4" name="Trapezoid 193">
              <a:extLst>
                <a:ext uri="{FF2B5EF4-FFF2-40B4-BE49-F238E27FC236}">
                  <a16:creationId xmlns:a16="http://schemas.microsoft.com/office/drawing/2014/main" id="{5537055F-B42B-474E-B486-01F902BCC213}"/>
                </a:ext>
              </a:extLst>
            </p:cNvPr>
            <p:cNvSpPr/>
            <p:nvPr/>
          </p:nvSpPr>
          <p:spPr>
            <a:xfrm>
              <a:off x="10130615" y="2473394"/>
              <a:ext cx="683195" cy="402837"/>
            </a:xfrm>
            <a:prstGeom prst="trapezoid">
              <a:avLst/>
            </a:prstGeom>
            <a:solidFill>
              <a:srgbClr val="FCA60C"/>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5" name="Trapezoid 194">
              <a:extLst>
                <a:ext uri="{FF2B5EF4-FFF2-40B4-BE49-F238E27FC236}">
                  <a16:creationId xmlns:a16="http://schemas.microsoft.com/office/drawing/2014/main" id="{31673C3C-691C-4216-B609-E1BF2996E242}"/>
                </a:ext>
              </a:extLst>
            </p:cNvPr>
            <p:cNvSpPr/>
            <p:nvPr/>
          </p:nvSpPr>
          <p:spPr>
            <a:xfrm>
              <a:off x="11050760" y="2357459"/>
              <a:ext cx="683195" cy="402837"/>
            </a:xfrm>
            <a:prstGeom prst="trapezoid">
              <a:avLst/>
            </a:prstGeom>
            <a:solidFill>
              <a:srgbClr val="FCA60C"/>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6" name="Trapezoid 195">
              <a:extLst>
                <a:ext uri="{FF2B5EF4-FFF2-40B4-BE49-F238E27FC236}">
                  <a16:creationId xmlns:a16="http://schemas.microsoft.com/office/drawing/2014/main" id="{04210562-D467-426A-93A9-3E790E8938E2}"/>
                </a:ext>
              </a:extLst>
            </p:cNvPr>
            <p:cNvSpPr/>
            <p:nvPr/>
          </p:nvSpPr>
          <p:spPr>
            <a:xfrm>
              <a:off x="9471841" y="2469313"/>
              <a:ext cx="414199" cy="402837"/>
            </a:xfrm>
            <a:prstGeom prst="trapezoid">
              <a:avLst/>
            </a:prstGeom>
            <a:solidFill>
              <a:srgbClr val="FCA60C"/>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7" name="Trapezoid 196">
              <a:extLst>
                <a:ext uri="{FF2B5EF4-FFF2-40B4-BE49-F238E27FC236}">
                  <a16:creationId xmlns:a16="http://schemas.microsoft.com/office/drawing/2014/main" id="{702AE48D-7C99-4EC1-9F5C-8C93F3E7E721}"/>
                </a:ext>
              </a:extLst>
            </p:cNvPr>
            <p:cNvSpPr/>
            <p:nvPr/>
          </p:nvSpPr>
          <p:spPr>
            <a:xfrm>
              <a:off x="10971789" y="1877949"/>
              <a:ext cx="683195" cy="402837"/>
            </a:xfrm>
            <a:prstGeom prst="trapezoid">
              <a:avLst/>
            </a:prstGeom>
            <a:solidFill>
              <a:srgbClr val="FCA60C"/>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8" name="Trapezoid 197">
              <a:extLst>
                <a:ext uri="{FF2B5EF4-FFF2-40B4-BE49-F238E27FC236}">
                  <a16:creationId xmlns:a16="http://schemas.microsoft.com/office/drawing/2014/main" id="{3B28EB2C-E0E5-4364-A5F8-2A68721AD30B}"/>
                </a:ext>
              </a:extLst>
            </p:cNvPr>
            <p:cNvSpPr/>
            <p:nvPr/>
          </p:nvSpPr>
          <p:spPr>
            <a:xfrm>
              <a:off x="11419407" y="1592996"/>
              <a:ext cx="235577" cy="227550"/>
            </a:xfrm>
            <a:prstGeom prst="trapezoid">
              <a:avLst/>
            </a:prstGeom>
            <a:solidFill>
              <a:srgbClr val="FCA60C"/>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9" name="Trapezoid 198">
              <a:extLst>
                <a:ext uri="{FF2B5EF4-FFF2-40B4-BE49-F238E27FC236}">
                  <a16:creationId xmlns:a16="http://schemas.microsoft.com/office/drawing/2014/main" id="{34D492F7-6962-4A5B-9F47-353B7112930F}"/>
                </a:ext>
              </a:extLst>
            </p:cNvPr>
            <p:cNvSpPr/>
            <p:nvPr/>
          </p:nvSpPr>
          <p:spPr>
            <a:xfrm>
              <a:off x="10052469" y="2119874"/>
              <a:ext cx="235577" cy="227550"/>
            </a:xfrm>
            <a:prstGeom prst="trapezoid">
              <a:avLst/>
            </a:prstGeom>
            <a:solidFill>
              <a:srgbClr val="FCA60C"/>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1" name="Flowchart: Magnetic Disk 200">
              <a:extLst>
                <a:ext uri="{FF2B5EF4-FFF2-40B4-BE49-F238E27FC236}">
                  <a16:creationId xmlns:a16="http://schemas.microsoft.com/office/drawing/2014/main" id="{D7BAB912-D2D3-413F-A433-2AF1DEE34D19}"/>
                </a:ext>
              </a:extLst>
            </p:cNvPr>
            <p:cNvSpPr/>
            <p:nvPr/>
          </p:nvSpPr>
          <p:spPr>
            <a:xfrm>
              <a:off x="9909623" y="1395850"/>
              <a:ext cx="479845" cy="402838"/>
            </a:xfrm>
            <a:prstGeom prst="flowChartMagneticDisk">
              <a:avLst/>
            </a:prstGeom>
            <a:solidFill>
              <a:srgbClr val="FFC000"/>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2" name="Flowchart: Magnetic Disk 201">
              <a:extLst>
                <a:ext uri="{FF2B5EF4-FFF2-40B4-BE49-F238E27FC236}">
                  <a16:creationId xmlns:a16="http://schemas.microsoft.com/office/drawing/2014/main" id="{DCFFD58E-2AA2-478C-9AC9-2EB3EA42B3D8}"/>
                </a:ext>
              </a:extLst>
            </p:cNvPr>
            <p:cNvSpPr/>
            <p:nvPr/>
          </p:nvSpPr>
          <p:spPr>
            <a:xfrm>
              <a:off x="9309899" y="1391577"/>
              <a:ext cx="479845" cy="402838"/>
            </a:xfrm>
            <a:prstGeom prst="flowChartMagneticDisk">
              <a:avLst/>
            </a:prstGeom>
            <a:solidFill>
              <a:srgbClr val="FFC000"/>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3" name="Trapezoid 202">
              <a:extLst>
                <a:ext uri="{FF2B5EF4-FFF2-40B4-BE49-F238E27FC236}">
                  <a16:creationId xmlns:a16="http://schemas.microsoft.com/office/drawing/2014/main" id="{4C18DE3B-6F50-4BCA-A5CE-D5E180A6F365}"/>
                </a:ext>
              </a:extLst>
            </p:cNvPr>
            <p:cNvSpPr/>
            <p:nvPr/>
          </p:nvSpPr>
          <p:spPr>
            <a:xfrm>
              <a:off x="10487440" y="4129154"/>
              <a:ext cx="414199" cy="402837"/>
            </a:xfrm>
            <a:prstGeom prst="trapezoid">
              <a:avLst/>
            </a:prstGeom>
            <a:solidFill>
              <a:srgbClr val="FCA60C"/>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4" name="Flowchart: Magnetic Disk 203">
              <a:extLst>
                <a:ext uri="{FF2B5EF4-FFF2-40B4-BE49-F238E27FC236}">
                  <a16:creationId xmlns:a16="http://schemas.microsoft.com/office/drawing/2014/main" id="{520BA4DC-FA43-40AB-89E7-C2BCA6FDF6A3}"/>
                </a:ext>
              </a:extLst>
            </p:cNvPr>
            <p:cNvSpPr/>
            <p:nvPr/>
          </p:nvSpPr>
          <p:spPr>
            <a:xfrm>
              <a:off x="10303309" y="1915680"/>
              <a:ext cx="601032" cy="431743"/>
            </a:xfrm>
            <a:prstGeom prst="flowChartMagneticDisk">
              <a:avLst/>
            </a:prstGeom>
            <a:solidFill>
              <a:srgbClr val="FFC000"/>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6" name="Flowchart: Magnetic Disk 205">
              <a:extLst>
                <a:ext uri="{FF2B5EF4-FFF2-40B4-BE49-F238E27FC236}">
                  <a16:creationId xmlns:a16="http://schemas.microsoft.com/office/drawing/2014/main" id="{ED65179B-EE6D-49D6-BE63-68B668AE7B2D}"/>
                </a:ext>
              </a:extLst>
            </p:cNvPr>
            <p:cNvSpPr/>
            <p:nvPr/>
          </p:nvSpPr>
          <p:spPr>
            <a:xfrm>
              <a:off x="10920716" y="1348092"/>
              <a:ext cx="431488" cy="349349"/>
            </a:xfrm>
            <a:prstGeom prst="flowChartMagneticDisk">
              <a:avLst/>
            </a:prstGeom>
            <a:solidFill>
              <a:srgbClr val="FFC000"/>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8" name="Rectangle: Rounded Corners 207">
              <a:extLst>
                <a:ext uri="{FF2B5EF4-FFF2-40B4-BE49-F238E27FC236}">
                  <a16:creationId xmlns:a16="http://schemas.microsoft.com/office/drawing/2014/main" id="{ACF9B7E1-946D-4325-A049-3582B2DD7AF6}"/>
                </a:ext>
              </a:extLst>
            </p:cNvPr>
            <p:cNvSpPr/>
            <p:nvPr/>
          </p:nvSpPr>
          <p:spPr>
            <a:xfrm>
              <a:off x="10149104" y="4178658"/>
              <a:ext cx="197835" cy="164159"/>
            </a:xfrm>
            <a:prstGeom prst="roundRect">
              <a:avLst/>
            </a:prstGeom>
            <a:solidFill>
              <a:srgbClr val="FF00FF"/>
            </a:solidFill>
            <a:ln>
              <a:noFill/>
            </a:ln>
            <a:effectLst>
              <a:glow rad="63500">
                <a:schemeClr val="accent2">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0" name="Rectangle: Rounded Corners 209">
              <a:extLst>
                <a:ext uri="{FF2B5EF4-FFF2-40B4-BE49-F238E27FC236}">
                  <a16:creationId xmlns:a16="http://schemas.microsoft.com/office/drawing/2014/main" id="{18929603-8864-471A-BD1D-ADD2E941C765}"/>
                </a:ext>
              </a:extLst>
            </p:cNvPr>
            <p:cNvSpPr/>
            <p:nvPr/>
          </p:nvSpPr>
          <p:spPr>
            <a:xfrm>
              <a:off x="10414995" y="4527212"/>
              <a:ext cx="238619" cy="242105"/>
            </a:xfrm>
            <a:prstGeom prst="roundRect">
              <a:avLst/>
            </a:prstGeom>
            <a:solidFill>
              <a:srgbClr val="FF00FF"/>
            </a:solidFill>
            <a:ln>
              <a:noFill/>
            </a:ln>
            <a:effectLst>
              <a:glow rad="63500">
                <a:schemeClr val="accent2">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1" name="Rectangle: Rounded Corners 210">
              <a:extLst>
                <a:ext uri="{FF2B5EF4-FFF2-40B4-BE49-F238E27FC236}">
                  <a16:creationId xmlns:a16="http://schemas.microsoft.com/office/drawing/2014/main" id="{91F81BCA-87DC-48BD-9E92-0FDC9BEA180A}"/>
                </a:ext>
              </a:extLst>
            </p:cNvPr>
            <p:cNvSpPr/>
            <p:nvPr/>
          </p:nvSpPr>
          <p:spPr>
            <a:xfrm>
              <a:off x="10931450" y="4057605"/>
              <a:ext cx="238619" cy="242105"/>
            </a:xfrm>
            <a:prstGeom prst="roundRect">
              <a:avLst/>
            </a:prstGeom>
            <a:solidFill>
              <a:srgbClr val="FF00FF"/>
            </a:solidFill>
            <a:ln>
              <a:noFill/>
            </a:ln>
            <a:effectLst>
              <a:glow rad="63500">
                <a:schemeClr val="accent2">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4" name="Shape 3" descr="cone">
            <a:extLst>
              <a:ext uri="{FF2B5EF4-FFF2-40B4-BE49-F238E27FC236}">
                <a16:creationId xmlns:a16="http://schemas.microsoft.com/office/drawing/2014/main" id="{3E953E21-1050-4467-9DF2-6737CC75A3D6}"/>
              </a:ext>
            </a:extLst>
          </p:cNvPr>
          <p:cNvSpPr/>
          <p:nvPr/>
        </p:nvSpPr>
        <p:spPr>
          <a:xfrm>
            <a:off x="7010291" y="822781"/>
            <a:ext cx="2127941" cy="2806619"/>
          </a:xfrm>
          <a:prstGeom prst="funnel">
            <a:avLst/>
          </a:prstGeom>
          <a:scene3d>
            <a:camera prst="orthographicFront"/>
            <a:lightRig rig="flat" dir="t"/>
          </a:scene3d>
          <a:sp3d extrusionH="12700" prstMaterial="plastic">
            <a:bevelT w="50800" h="50800"/>
          </a:sp3d>
        </p:spPr>
        <p:style>
          <a:lnRef idx="1">
            <a:schemeClr val="accent4">
              <a:hueOff val="0"/>
              <a:satOff val="0"/>
              <a:lumOff val="0"/>
              <a:alphaOff val="0"/>
            </a:schemeClr>
          </a:lnRef>
          <a:fillRef idx="1">
            <a:schemeClr val="lt1">
              <a:alpha val="40000"/>
              <a:hueOff val="0"/>
              <a:satOff val="0"/>
              <a:lumOff val="0"/>
              <a:alphaOff val="0"/>
            </a:schemeClr>
          </a:fillRef>
          <a:effectRef idx="2">
            <a:schemeClr val="lt1">
              <a:alpha val="40000"/>
              <a:hueOff val="0"/>
              <a:satOff val="0"/>
              <a:lumOff val="0"/>
              <a:alphaOff val="0"/>
            </a:schemeClr>
          </a:effectRef>
          <a:fontRef idx="minor">
            <a:schemeClr val="dk1">
              <a:hueOff val="0"/>
              <a:satOff val="0"/>
              <a:lumOff val="0"/>
              <a:alphaOff val="0"/>
            </a:schemeClr>
          </a:fontRef>
        </p:style>
      </p:sp>
      <p:sp>
        <p:nvSpPr>
          <p:cNvPr id="193" name="Trapezoid 192" descr="0.125mg BUP">
            <a:extLst>
              <a:ext uri="{FF2B5EF4-FFF2-40B4-BE49-F238E27FC236}">
                <a16:creationId xmlns:a16="http://schemas.microsoft.com/office/drawing/2014/main" id="{F48CE4BB-6693-4DEC-8FEB-2174B041859F}"/>
              </a:ext>
            </a:extLst>
          </p:cNvPr>
          <p:cNvSpPr/>
          <p:nvPr/>
        </p:nvSpPr>
        <p:spPr>
          <a:xfrm>
            <a:off x="7551454" y="2653415"/>
            <a:ext cx="512396" cy="302128"/>
          </a:xfrm>
          <a:prstGeom prst="trapezoid">
            <a:avLst/>
          </a:prstGeom>
          <a:solidFill>
            <a:srgbClr val="FCA60C"/>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3" name="Rectangle: Rounded Corners 162" descr="Patch Off">
            <a:extLst>
              <a:ext uri="{FF2B5EF4-FFF2-40B4-BE49-F238E27FC236}">
                <a16:creationId xmlns:a16="http://schemas.microsoft.com/office/drawing/2014/main" id="{7265EA22-CAC7-44EC-B943-0819132D5FDA}"/>
              </a:ext>
            </a:extLst>
          </p:cNvPr>
          <p:cNvSpPr/>
          <p:nvPr/>
        </p:nvSpPr>
        <p:spPr>
          <a:xfrm>
            <a:off x="7627694" y="3892124"/>
            <a:ext cx="1065881" cy="563334"/>
          </a:xfrm>
          <a:prstGeom prst="roundRect">
            <a:avLst/>
          </a:prstGeom>
          <a:solidFill>
            <a:srgbClr val="FF00FF"/>
          </a:solidFill>
          <a:ln>
            <a:noFill/>
          </a:ln>
          <a:effectLst>
            <a:glow rad="63500">
              <a:schemeClr val="accent2">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4" name="TextBox 163">
            <a:extLst>
              <a:ext uri="{FF2B5EF4-FFF2-40B4-BE49-F238E27FC236}">
                <a16:creationId xmlns:a16="http://schemas.microsoft.com/office/drawing/2014/main" id="{E2140F86-F66E-4348-8571-6DB804E0A608}"/>
              </a:ext>
            </a:extLst>
          </p:cNvPr>
          <p:cNvSpPr txBox="1"/>
          <p:nvPr/>
        </p:nvSpPr>
        <p:spPr>
          <a:xfrm>
            <a:off x="7704779" y="4052468"/>
            <a:ext cx="833883" cy="253916"/>
          </a:xfrm>
          <a:prstGeom prst="rect">
            <a:avLst/>
          </a:prstGeom>
          <a:noFill/>
        </p:spPr>
        <p:txBody>
          <a:bodyPr wrap="none" rtlCol="0">
            <a:spAutoFit/>
          </a:bodyPr>
          <a:lstStyle/>
          <a:p>
            <a:r>
              <a:rPr lang="en-US" sz="1050" dirty="0"/>
              <a:t>Patch OFF</a:t>
            </a:r>
          </a:p>
        </p:txBody>
      </p:sp>
      <p:sp>
        <p:nvSpPr>
          <p:cNvPr id="161" name="TextBox 160">
            <a:extLst>
              <a:ext uri="{FF2B5EF4-FFF2-40B4-BE49-F238E27FC236}">
                <a16:creationId xmlns:a16="http://schemas.microsoft.com/office/drawing/2014/main" id="{A1B1C58E-3E0D-417B-B8DF-EB71A40213DA}"/>
              </a:ext>
            </a:extLst>
          </p:cNvPr>
          <p:cNvSpPr txBox="1"/>
          <p:nvPr/>
        </p:nvSpPr>
        <p:spPr>
          <a:xfrm>
            <a:off x="7675708" y="4699793"/>
            <a:ext cx="855619" cy="830997"/>
          </a:xfrm>
          <a:prstGeom prst="rect">
            <a:avLst/>
          </a:prstGeom>
          <a:noFill/>
        </p:spPr>
        <p:txBody>
          <a:bodyPr wrap="square" rtlCol="0">
            <a:spAutoFit/>
          </a:bodyPr>
          <a:lstStyle/>
          <a:p>
            <a:r>
              <a:rPr lang="en-US" sz="2400" dirty="0"/>
              <a:t>DAY 7</a:t>
            </a:r>
          </a:p>
        </p:txBody>
      </p:sp>
    </p:spTree>
    <p:extLst>
      <p:ext uri="{BB962C8B-B14F-4D97-AF65-F5344CB8AC3E}">
        <p14:creationId xmlns:p14="http://schemas.microsoft.com/office/powerpoint/2010/main" val="1450939939"/>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5" name="Shape 75"/>
          <p:cNvSpPr txBox="1">
            <a:spLocks noGrp="1"/>
          </p:cNvSpPr>
          <p:nvPr>
            <p:ph type="title"/>
          </p:nvPr>
        </p:nvSpPr>
        <p:spPr>
          <a:xfrm>
            <a:off x="141950" y="-127675"/>
            <a:ext cx="8520600" cy="572700"/>
          </a:xfrm>
          <a:prstGeom prst="rect">
            <a:avLst/>
          </a:prstGeom>
        </p:spPr>
        <p:txBody>
          <a:bodyPr spcFirstLastPara="1" wrap="square" lIns="91425" tIns="91425" rIns="91425" bIns="91425" anchor="t" anchorCtr="0">
            <a:noAutofit/>
          </a:bodyPr>
          <a:lstStyle/>
          <a:p>
            <a:pPr marL="0" lvl="0" indent="0" rtl="0">
              <a:lnSpc>
                <a:spcPct val="115000"/>
              </a:lnSpc>
              <a:spcBef>
                <a:spcPts val="1400"/>
              </a:spcBef>
              <a:spcAft>
                <a:spcPts val="1400"/>
              </a:spcAft>
              <a:buNone/>
            </a:pPr>
            <a:r>
              <a:rPr lang="en" sz="1400" b="1" dirty="0">
                <a:solidFill>
                  <a:srgbClr val="F1C232"/>
                </a:solidFill>
              </a:rPr>
              <a:t>ED-BRIDGE </a:t>
            </a:r>
            <a:r>
              <a:rPr lang="en" sz="1400" dirty="0">
                <a:solidFill>
                  <a:srgbClr val="F1C232"/>
                </a:solidFill>
              </a:rPr>
              <a:t>| Emergency Buprenorphine Treatment</a:t>
            </a:r>
            <a:r>
              <a:rPr lang="en" sz="1400" dirty="0"/>
              <a:t> </a:t>
            </a:r>
            <a:r>
              <a:rPr lang="en" sz="1400" dirty="0" smtClean="0">
                <a:solidFill>
                  <a:schemeClr val="bg1"/>
                </a:solidFill>
              </a:rPr>
              <a:t>19</a:t>
            </a:r>
            <a:endParaRPr dirty="0">
              <a:solidFill>
                <a:schemeClr val="bg1"/>
              </a:solidFill>
            </a:endParaRPr>
          </a:p>
        </p:txBody>
      </p:sp>
      <p:sp>
        <p:nvSpPr>
          <p:cNvPr id="2" name="Rectangle 1">
            <a:extLst>
              <a:ext uri="{FF2B5EF4-FFF2-40B4-BE49-F238E27FC236}">
                <a16:creationId xmlns:a16="http://schemas.microsoft.com/office/drawing/2014/main" id="{087F26B6-7F66-A943-B47E-13DF09EEE2D2}"/>
              </a:ext>
            </a:extLst>
          </p:cNvPr>
          <p:cNvSpPr/>
          <p:nvPr/>
        </p:nvSpPr>
        <p:spPr>
          <a:xfrm>
            <a:off x="510110" y="820235"/>
            <a:ext cx="7273637" cy="314307"/>
          </a:xfrm>
          <a:prstGeom prst="rect">
            <a:avLst/>
          </a:prstGeom>
        </p:spPr>
        <p:txBody>
          <a:bodyPr wrap="square">
            <a:spAutoFit/>
          </a:bodyPr>
          <a:lstStyle/>
          <a:p>
            <a:r>
              <a:rPr lang="en-US" dirty="0">
                <a:latin typeface="OTNEJMQuadraat"/>
              </a:rPr>
              <a:t>First, all clinicians can improve their knowledge about evaluating and treating chronic pain. </a:t>
            </a:r>
            <a:endParaRPr lang="en-US" dirty="0"/>
          </a:p>
        </p:txBody>
      </p:sp>
      <p:sp>
        <p:nvSpPr>
          <p:cNvPr id="5" name="Rectangle 4">
            <a:extLst>
              <a:ext uri="{FF2B5EF4-FFF2-40B4-BE49-F238E27FC236}">
                <a16:creationId xmlns:a16="http://schemas.microsoft.com/office/drawing/2014/main" id="{A2943768-4879-D04A-9E74-C30425D24FB7}"/>
              </a:ext>
            </a:extLst>
          </p:cNvPr>
          <p:cNvSpPr/>
          <p:nvPr/>
        </p:nvSpPr>
        <p:spPr>
          <a:xfrm>
            <a:off x="474485" y="1316050"/>
            <a:ext cx="7855529" cy="523220"/>
          </a:xfrm>
          <a:prstGeom prst="rect">
            <a:avLst/>
          </a:prstGeom>
        </p:spPr>
        <p:txBody>
          <a:bodyPr wrap="square">
            <a:spAutoFit/>
          </a:bodyPr>
          <a:lstStyle/>
          <a:p>
            <a:r>
              <a:rPr lang="en-US" dirty="0">
                <a:latin typeface="OTNEJMQuadraat"/>
              </a:rPr>
              <a:t>Second, clinicians can consider transitioning patients from risky opioid regimens to safer buprenorphine treatment for chronic pain. </a:t>
            </a:r>
            <a:endParaRPr lang="en-US" dirty="0"/>
          </a:p>
        </p:txBody>
      </p:sp>
      <p:sp>
        <p:nvSpPr>
          <p:cNvPr id="6" name="Rectangle 5">
            <a:extLst>
              <a:ext uri="{FF2B5EF4-FFF2-40B4-BE49-F238E27FC236}">
                <a16:creationId xmlns:a16="http://schemas.microsoft.com/office/drawing/2014/main" id="{CD4C69E9-D8C5-9240-ACDE-0EE1AE5988DE}"/>
              </a:ext>
            </a:extLst>
          </p:cNvPr>
          <p:cNvSpPr/>
          <p:nvPr/>
        </p:nvSpPr>
        <p:spPr>
          <a:xfrm>
            <a:off x="474485" y="2054713"/>
            <a:ext cx="7344888" cy="307777"/>
          </a:xfrm>
          <a:prstGeom prst="rect">
            <a:avLst/>
          </a:prstGeom>
        </p:spPr>
        <p:txBody>
          <a:bodyPr wrap="square">
            <a:spAutoFit/>
          </a:bodyPr>
          <a:lstStyle/>
          <a:p>
            <a:r>
              <a:rPr lang="en-US" dirty="0">
                <a:latin typeface="OTNEJMQuadraat"/>
              </a:rPr>
              <a:t>Third, clinicians can adopt risk- mitigation strategies for patients taking opioids. </a:t>
            </a:r>
            <a:endParaRPr lang="en-US" dirty="0"/>
          </a:p>
        </p:txBody>
      </p:sp>
      <p:sp>
        <p:nvSpPr>
          <p:cNvPr id="8" name="Rectangle 7">
            <a:extLst>
              <a:ext uri="{FF2B5EF4-FFF2-40B4-BE49-F238E27FC236}">
                <a16:creationId xmlns:a16="http://schemas.microsoft.com/office/drawing/2014/main" id="{5A59BC15-5776-9C46-BF33-54A29DA55096}"/>
              </a:ext>
            </a:extLst>
          </p:cNvPr>
          <p:cNvSpPr/>
          <p:nvPr/>
        </p:nvSpPr>
        <p:spPr>
          <a:xfrm>
            <a:off x="528450" y="2577933"/>
            <a:ext cx="7451768" cy="307777"/>
          </a:xfrm>
          <a:prstGeom prst="rect">
            <a:avLst/>
          </a:prstGeom>
        </p:spPr>
        <p:txBody>
          <a:bodyPr wrap="square">
            <a:spAutoFit/>
          </a:bodyPr>
          <a:lstStyle/>
          <a:p>
            <a:r>
              <a:rPr lang="en-US" dirty="0">
                <a:latin typeface="OTNEJMQuadraat"/>
              </a:rPr>
              <a:t>Physicians have an obligation to learn how to diagnose oud and develop strategies to address it. </a:t>
            </a:r>
            <a:endParaRPr lang="en-US" dirty="0"/>
          </a:p>
        </p:txBody>
      </p:sp>
      <p:sp>
        <p:nvSpPr>
          <p:cNvPr id="10" name="Rectangle 9">
            <a:extLst>
              <a:ext uri="{FF2B5EF4-FFF2-40B4-BE49-F238E27FC236}">
                <a16:creationId xmlns:a16="http://schemas.microsoft.com/office/drawing/2014/main" id="{9CFA8B4A-886F-DF4E-996D-9E50C36C3589}"/>
              </a:ext>
            </a:extLst>
          </p:cNvPr>
          <p:cNvSpPr/>
          <p:nvPr/>
        </p:nvSpPr>
        <p:spPr>
          <a:xfrm>
            <a:off x="474485" y="3054986"/>
            <a:ext cx="7801564" cy="523220"/>
          </a:xfrm>
          <a:prstGeom prst="rect">
            <a:avLst/>
          </a:prstGeom>
        </p:spPr>
        <p:txBody>
          <a:bodyPr wrap="square">
            <a:spAutoFit/>
          </a:bodyPr>
          <a:lstStyle/>
          <a:p>
            <a:r>
              <a:rPr lang="en-US" dirty="0">
                <a:latin typeface="OTNEJMQuadraat"/>
              </a:rPr>
              <a:t>Finally, physicians and advanced care clinicians can under- go brief training (8 and 24 hours, respectively) to obtain an “X” waiver on their DEA license so they can use buprenorphine to treat OUD. </a:t>
            </a:r>
            <a:endParaRPr lang="en-US" dirty="0"/>
          </a:p>
        </p:txBody>
      </p:sp>
      <p:sp>
        <p:nvSpPr>
          <p:cNvPr id="9" name="Rectangle 8">
            <a:extLst>
              <a:ext uri="{FF2B5EF4-FFF2-40B4-BE49-F238E27FC236}">
                <a16:creationId xmlns:a16="http://schemas.microsoft.com/office/drawing/2014/main" id="{14324E0D-DA5A-7740-B8B8-D856E4F955C7}"/>
              </a:ext>
            </a:extLst>
          </p:cNvPr>
          <p:cNvSpPr/>
          <p:nvPr/>
        </p:nvSpPr>
        <p:spPr>
          <a:xfrm>
            <a:off x="528450" y="3793649"/>
            <a:ext cx="7546770" cy="307777"/>
          </a:xfrm>
          <a:prstGeom prst="rect">
            <a:avLst/>
          </a:prstGeom>
        </p:spPr>
        <p:txBody>
          <a:bodyPr wrap="square">
            <a:spAutoFit/>
          </a:bodyPr>
          <a:lstStyle/>
          <a:p>
            <a:r>
              <a:rPr lang="en-US" dirty="0">
                <a:latin typeface="OTNEJMQuadraat"/>
              </a:rPr>
              <a:t>Similarly, take-home or co-prescription of naloxone for patients taking any opioids should be routine. </a:t>
            </a:r>
            <a:endParaRPr lang="en-US" dirty="0"/>
          </a:p>
        </p:txBody>
      </p:sp>
      <p:cxnSp>
        <p:nvCxnSpPr>
          <p:cNvPr id="76" name="Shape 76" descr="decorative line"/>
          <p:cNvCxnSpPr/>
          <p:nvPr/>
        </p:nvCxnSpPr>
        <p:spPr>
          <a:xfrm>
            <a:off x="33950" y="503600"/>
            <a:ext cx="8827200" cy="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268057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5" name="Shape 75"/>
          <p:cNvSpPr txBox="1">
            <a:spLocks noGrp="1"/>
          </p:cNvSpPr>
          <p:nvPr>
            <p:ph type="title"/>
          </p:nvPr>
        </p:nvSpPr>
        <p:spPr>
          <a:xfrm>
            <a:off x="141950" y="-127675"/>
            <a:ext cx="8520600" cy="572700"/>
          </a:xfrm>
          <a:prstGeom prst="rect">
            <a:avLst/>
          </a:prstGeom>
        </p:spPr>
        <p:txBody>
          <a:bodyPr spcFirstLastPara="1" wrap="square" lIns="91425" tIns="91425" rIns="91425" bIns="91425" anchor="t" anchorCtr="0">
            <a:noAutofit/>
          </a:bodyPr>
          <a:lstStyle/>
          <a:p>
            <a:pPr marL="0" lvl="0" indent="0" rtl="0">
              <a:lnSpc>
                <a:spcPct val="115000"/>
              </a:lnSpc>
              <a:spcBef>
                <a:spcPts val="1400"/>
              </a:spcBef>
              <a:spcAft>
                <a:spcPts val="1400"/>
              </a:spcAft>
              <a:buNone/>
            </a:pPr>
            <a:r>
              <a:rPr lang="en" sz="1400" b="1" dirty="0">
                <a:solidFill>
                  <a:srgbClr val="F1C232"/>
                </a:solidFill>
              </a:rPr>
              <a:t>ED-BRIDGE </a:t>
            </a:r>
            <a:r>
              <a:rPr lang="en" sz="1400" dirty="0">
                <a:solidFill>
                  <a:srgbClr val="F1C232"/>
                </a:solidFill>
              </a:rPr>
              <a:t>| Emergency Buprenorphine Treatment</a:t>
            </a:r>
            <a:r>
              <a:rPr lang="en" sz="1400" dirty="0"/>
              <a:t> </a:t>
            </a:r>
            <a:r>
              <a:rPr lang="en" sz="1400" dirty="0" smtClean="0">
                <a:solidFill>
                  <a:schemeClr val="bg1"/>
                </a:solidFill>
              </a:rPr>
              <a:t>2</a:t>
            </a:r>
            <a:endParaRPr dirty="0">
              <a:solidFill>
                <a:schemeClr val="bg1"/>
              </a:solidFill>
            </a:endParaRPr>
          </a:p>
        </p:txBody>
      </p:sp>
      <p:sp>
        <p:nvSpPr>
          <p:cNvPr id="4" name="TextBox 3">
            <a:extLst>
              <a:ext uri="{FF2B5EF4-FFF2-40B4-BE49-F238E27FC236}">
                <a16:creationId xmlns:a16="http://schemas.microsoft.com/office/drawing/2014/main" id="{B18E7B8F-E1B5-204C-B0F1-33836791FBBE}"/>
              </a:ext>
            </a:extLst>
          </p:cNvPr>
          <p:cNvSpPr txBox="1"/>
          <p:nvPr/>
        </p:nvSpPr>
        <p:spPr>
          <a:xfrm>
            <a:off x="823000" y="680827"/>
            <a:ext cx="7249100" cy="707886"/>
          </a:xfrm>
          <a:prstGeom prst="rect">
            <a:avLst/>
          </a:prstGeom>
          <a:noFill/>
        </p:spPr>
        <p:txBody>
          <a:bodyPr wrap="none" rtlCol="0">
            <a:spAutoFit/>
          </a:bodyPr>
          <a:lstStyle/>
          <a:p>
            <a:r>
              <a:rPr lang="en-US" sz="4000" b="1" dirty="0"/>
              <a:t>We want to do the right thing</a:t>
            </a:r>
          </a:p>
        </p:txBody>
      </p:sp>
      <p:cxnSp>
        <p:nvCxnSpPr>
          <p:cNvPr id="76" name="Shape 76" descr="decorative line"/>
          <p:cNvCxnSpPr/>
          <p:nvPr/>
        </p:nvCxnSpPr>
        <p:spPr>
          <a:xfrm>
            <a:off x="33950" y="503600"/>
            <a:ext cx="8827200" cy="0"/>
          </a:xfrm>
          <a:prstGeom prst="straightConnector1">
            <a:avLst/>
          </a:prstGeom>
          <a:noFill/>
          <a:ln w="9525" cap="flat" cmpd="sng">
            <a:solidFill>
              <a:schemeClr val="dk2"/>
            </a:solidFill>
            <a:prstDash val="solid"/>
            <a:round/>
            <a:headEnd type="none" w="med" len="med"/>
            <a:tailEnd type="none" w="med" len="med"/>
          </a:ln>
        </p:spPr>
      </p:cxnSp>
      <p:pic>
        <p:nvPicPr>
          <p:cNvPr id="6" name="Picture 5" descr="photo of medical staff in white coats and scrubs">
            <a:extLst>
              <a:ext uri="{FF2B5EF4-FFF2-40B4-BE49-F238E27FC236}">
                <a16:creationId xmlns:a16="http://schemas.microsoft.com/office/drawing/2014/main" id="{6B1336A6-A3C2-A54D-A698-C3887CB298CC}"/>
              </a:ext>
            </a:extLst>
          </p:cNvPr>
          <p:cNvPicPr>
            <a:picLocks noChangeAspect="1"/>
          </p:cNvPicPr>
          <p:nvPr/>
        </p:nvPicPr>
        <p:blipFill>
          <a:blip r:embed="rId3"/>
          <a:stretch>
            <a:fillRect/>
          </a:stretch>
        </p:blipFill>
        <p:spPr>
          <a:xfrm>
            <a:off x="1411103" y="1565939"/>
            <a:ext cx="6077767" cy="3160439"/>
          </a:xfrm>
          <a:prstGeom prst="rect">
            <a:avLst/>
          </a:prstGeom>
        </p:spPr>
      </p:pic>
    </p:spTree>
    <p:extLst>
      <p:ext uri="{BB962C8B-B14F-4D97-AF65-F5344CB8AC3E}">
        <p14:creationId xmlns:p14="http://schemas.microsoft.com/office/powerpoint/2010/main" val="15944370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ED-BRIDGE</a:t>
            </a:r>
            <a:endParaRPr lang="en-US" dirty="0"/>
          </a:p>
        </p:txBody>
      </p:sp>
      <p:pic>
        <p:nvPicPr>
          <p:cNvPr id="5" name="Picture 4" descr="ED-Bridge web page&#10;&#10;Tabs at the top of the screen for Home, Guide, How-To, FAQ, Resources, References and Connect&#10;&#10;Body says &quot;ED-Bridge supports emergency departments throughout California to develop and implement plans for 24/7 access to buprenorphine for patients with opioid use disorder.&#10;&#10;Bottome menu: How to start a bridge program, buprenorphine guide, office hours, frequently asked questions">
            <a:extLst>
              <a:ext uri="{FF2B5EF4-FFF2-40B4-BE49-F238E27FC236}">
                <a16:creationId xmlns:a16="http://schemas.microsoft.com/office/drawing/2014/main" id="{03FE8548-821C-1F4D-AB8F-E5FF84189BCB}"/>
              </a:ext>
            </a:extLst>
          </p:cNvPr>
          <p:cNvPicPr>
            <a:picLocks noChangeAspect="1"/>
          </p:cNvPicPr>
          <p:nvPr/>
        </p:nvPicPr>
        <p:blipFill>
          <a:blip r:embed="rId2"/>
          <a:stretch>
            <a:fillRect/>
          </a:stretch>
        </p:blipFill>
        <p:spPr>
          <a:xfrm>
            <a:off x="0" y="153700"/>
            <a:ext cx="9144000" cy="4836099"/>
          </a:xfrm>
          <a:prstGeom prst="rect">
            <a:avLst/>
          </a:prstGeom>
        </p:spPr>
      </p:pic>
    </p:spTree>
    <p:extLst>
      <p:ext uri="{BB962C8B-B14F-4D97-AF65-F5344CB8AC3E}">
        <p14:creationId xmlns:p14="http://schemas.microsoft.com/office/powerpoint/2010/main" val="27198493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emails</a:t>
            </a:r>
            <a:endParaRPr lang="en-US" dirty="0"/>
          </a:p>
        </p:txBody>
      </p:sp>
      <p:sp>
        <p:nvSpPr>
          <p:cNvPr id="207" name="Shape 207"/>
          <p:cNvSpPr txBox="1"/>
          <p:nvPr/>
        </p:nvSpPr>
        <p:spPr>
          <a:xfrm>
            <a:off x="3564700" y="-106825"/>
            <a:ext cx="5579400" cy="30000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 sz="3000" u="sng">
                <a:solidFill>
                  <a:schemeClr val="hlink"/>
                </a:solidFill>
                <a:hlinkClick r:id="rId3"/>
              </a:rPr>
              <a:t>Andrew.a.herring@gmail.com</a:t>
            </a:r>
            <a:endParaRPr sz="3000">
              <a:solidFill>
                <a:srgbClr val="434343"/>
              </a:solidFill>
            </a:endParaRPr>
          </a:p>
          <a:p>
            <a:pPr marL="0" lvl="0" indent="0">
              <a:spcBef>
                <a:spcPts val="0"/>
              </a:spcBef>
              <a:spcAft>
                <a:spcPts val="0"/>
              </a:spcAft>
              <a:buNone/>
            </a:pPr>
            <a:endParaRPr sz="3000">
              <a:solidFill>
                <a:srgbClr val="434343"/>
              </a:solidFill>
            </a:endParaRPr>
          </a:p>
          <a:p>
            <a:pPr marL="0" lvl="0" indent="0">
              <a:spcBef>
                <a:spcPts val="0"/>
              </a:spcBef>
              <a:spcAft>
                <a:spcPts val="0"/>
              </a:spcAft>
              <a:buNone/>
            </a:pPr>
            <a:endParaRPr sz="3000">
              <a:solidFill>
                <a:srgbClr val="434343"/>
              </a:solidFill>
            </a:endParaRPr>
          </a:p>
          <a:p>
            <a:pPr marL="0" lvl="0" indent="0" rtl="0">
              <a:spcBef>
                <a:spcPts val="0"/>
              </a:spcBef>
              <a:spcAft>
                <a:spcPts val="0"/>
              </a:spcAft>
              <a:buNone/>
            </a:pPr>
            <a:endParaRPr sz="3000">
              <a:solidFill>
                <a:srgbClr val="434343"/>
              </a:solidFill>
            </a:endParaRPr>
          </a:p>
        </p:txBody>
      </p:sp>
      <p:sp>
        <p:nvSpPr>
          <p:cNvPr id="210" name="Shape 210"/>
          <p:cNvSpPr txBox="1"/>
          <p:nvPr/>
        </p:nvSpPr>
        <p:spPr>
          <a:xfrm>
            <a:off x="3478100" y="1674550"/>
            <a:ext cx="55794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3000" u="sng" dirty="0">
                <a:solidFill>
                  <a:schemeClr val="hlink"/>
                </a:solidFill>
                <a:hlinkClick r:id="rId4"/>
              </a:rPr>
              <a:t>Hannah.Snyder@ucsf.edu</a:t>
            </a:r>
            <a:r>
              <a:rPr lang="en" sz="3000" dirty="0">
                <a:solidFill>
                  <a:srgbClr val="434343"/>
                </a:solidFill>
              </a:rPr>
              <a:t>  </a:t>
            </a:r>
            <a:endParaRPr sz="3000" dirty="0">
              <a:solidFill>
                <a:srgbClr val="434343"/>
              </a:solidFill>
            </a:endParaRPr>
          </a:p>
          <a:p>
            <a:pPr marL="0" lvl="0" indent="0" rtl="0">
              <a:spcBef>
                <a:spcPts val="0"/>
              </a:spcBef>
              <a:spcAft>
                <a:spcPts val="0"/>
              </a:spcAft>
              <a:buNone/>
            </a:pPr>
            <a:endParaRPr sz="3000" dirty="0">
              <a:solidFill>
                <a:srgbClr val="434343"/>
              </a:solidFill>
            </a:endParaRPr>
          </a:p>
          <a:p>
            <a:pPr marL="0" lvl="0" indent="0" rtl="0">
              <a:spcBef>
                <a:spcPts val="0"/>
              </a:spcBef>
              <a:spcAft>
                <a:spcPts val="0"/>
              </a:spcAft>
              <a:buNone/>
            </a:pPr>
            <a:endParaRPr sz="3000" dirty="0">
              <a:solidFill>
                <a:srgbClr val="434343"/>
              </a:solidFill>
            </a:endParaRPr>
          </a:p>
        </p:txBody>
      </p:sp>
      <p:sp>
        <p:nvSpPr>
          <p:cNvPr id="211" name="Shape 211"/>
          <p:cNvSpPr txBox="1"/>
          <p:nvPr/>
        </p:nvSpPr>
        <p:spPr>
          <a:xfrm>
            <a:off x="3564700" y="2941038"/>
            <a:ext cx="55794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3000" u="sng">
                <a:solidFill>
                  <a:schemeClr val="hlink"/>
                </a:solidFill>
                <a:hlinkClick r:id="rId5"/>
              </a:rPr>
              <a:t>Kathy.vo@ucsf.edu</a:t>
            </a:r>
            <a:r>
              <a:rPr lang="en" sz="3000">
                <a:solidFill>
                  <a:srgbClr val="434343"/>
                </a:solidFill>
              </a:rPr>
              <a:t>     </a:t>
            </a:r>
            <a:endParaRPr sz="3000">
              <a:solidFill>
                <a:srgbClr val="434343"/>
              </a:solidFill>
            </a:endParaRPr>
          </a:p>
          <a:p>
            <a:pPr marL="0" lvl="0" indent="0" rtl="0">
              <a:spcBef>
                <a:spcPts val="0"/>
              </a:spcBef>
              <a:spcAft>
                <a:spcPts val="0"/>
              </a:spcAft>
              <a:buNone/>
            </a:pPr>
            <a:endParaRPr sz="3000">
              <a:solidFill>
                <a:srgbClr val="434343"/>
              </a:solidFill>
            </a:endParaRPr>
          </a:p>
          <a:p>
            <a:pPr marL="0" lvl="0" indent="0" rtl="0">
              <a:spcBef>
                <a:spcPts val="0"/>
              </a:spcBef>
              <a:spcAft>
                <a:spcPts val="0"/>
              </a:spcAft>
              <a:buNone/>
            </a:pPr>
            <a:endParaRPr sz="3000">
              <a:solidFill>
                <a:srgbClr val="434343"/>
              </a:solidFill>
            </a:endParaRPr>
          </a:p>
        </p:txBody>
      </p:sp>
      <p:pic>
        <p:nvPicPr>
          <p:cNvPr id="206" name="Shape 206" descr="ED-BRIDGE logo&#10;&#10;&quot;Emergency Buprenorphine Treatment&quot;"/>
          <p:cNvPicPr preferRelativeResize="0"/>
          <p:nvPr/>
        </p:nvPicPr>
        <p:blipFill rotWithShape="1">
          <a:blip r:embed="rId6">
            <a:alphaModFix/>
          </a:blip>
          <a:srcRect t="15966"/>
          <a:stretch/>
        </p:blipFill>
        <p:spPr>
          <a:xfrm>
            <a:off x="293275" y="143799"/>
            <a:ext cx="3058950" cy="1821550"/>
          </a:xfrm>
          <a:prstGeom prst="rect">
            <a:avLst/>
          </a:prstGeom>
          <a:noFill/>
          <a:ln>
            <a:noFill/>
          </a:ln>
        </p:spPr>
      </p:pic>
      <p:pic>
        <p:nvPicPr>
          <p:cNvPr id="208" name="Shape 208" descr="SHOUT logo - Support for Hospital Opioid Use Treatment"/>
          <p:cNvPicPr preferRelativeResize="0"/>
          <p:nvPr/>
        </p:nvPicPr>
        <p:blipFill>
          <a:blip r:embed="rId7">
            <a:alphaModFix/>
          </a:blip>
          <a:stretch>
            <a:fillRect/>
          </a:stretch>
        </p:blipFill>
        <p:spPr>
          <a:xfrm>
            <a:off x="717088" y="1965350"/>
            <a:ext cx="2087374" cy="1518200"/>
          </a:xfrm>
          <a:prstGeom prst="rect">
            <a:avLst/>
          </a:prstGeom>
          <a:noFill/>
          <a:ln>
            <a:noFill/>
          </a:ln>
        </p:spPr>
      </p:pic>
      <p:pic>
        <p:nvPicPr>
          <p:cNvPr id="209" name="Shape 209" descr="California Poison Control System logo"/>
          <p:cNvPicPr preferRelativeResize="0"/>
          <p:nvPr/>
        </p:nvPicPr>
        <p:blipFill>
          <a:blip r:embed="rId8">
            <a:alphaModFix/>
          </a:blip>
          <a:stretch>
            <a:fillRect/>
          </a:stretch>
        </p:blipFill>
        <p:spPr>
          <a:xfrm>
            <a:off x="680851" y="3816768"/>
            <a:ext cx="2087350" cy="124853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 name="Title 1">
            <a:extLst>
              <a:ext uri="{FF2B5EF4-FFF2-40B4-BE49-F238E27FC236}">
                <a16:creationId xmlns:a16="http://schemas.microsoft.com/office/drawing/2014/main" id="{B920B94E-9EEC-1345-9470-CFA11F6FA061}"/>
              </a:ext>
            </a:extLst>
          </p:cNvPr>
          <p:cNvSpPr txBox="1">
            <a:spLocks/>
          </p:cNvSpPr>
          <p:nvPr/>
        </p:nvSpPr>
        <p:spPr>
          <a:xfrm>
            <a:off x="33950" y="445025"/>
            <a:ext cx="8951053" cy="5727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b="1" dirty="0"/>
              <a:t>Single largest reversal in medical practice ever??</a:t>
            </a:r>
          </a:p>
        </p:txBody>
      </p:sp>
      <p:sp>
        <p:nvSpPr>
          <p:cNvPr id="9" name="Title 1">
            <a:extLst>
              <a:ext uri="{FF2B5EF4-FFF2-40B4-BE49-F238E27FC236}">
                <a16:creationId xmlns:a16="http://schemas.microsoft.com/office/drawing/2014/main" id="{D8AAE32B-66C2-A04E-BCF4-1131F95DCA7A}"/>
              </a:ext>
            </a:extLst>
          </p:cNvPr>
          <p:cNvSpPr txBox="1">
            <a:spLocks/>
          </p:cNvSpPr>
          <p:nvPr/>
        </p:nvSpPr>
        <p:spPr>
          <a:xfrm>
            <a:off x="1581152" y="4522948"/>
            <a:ext cx="8951053" cy="5727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b="1" dirty="0"/>
              <a:t>This is not going to be easy</a:t>
            </a:r>
          </a:p>
        </p:txBody>
      </p:sp>
      <p:sp>
        <p:nvSpPr>
          <p:cNvPr id="75" name="Shape 75"/>
          <p:cNvSpPr txBox="1">
            <a:spLocks noGrp="1"/>
          </p:cNvSpPr>
          <p:nvPr>
            <p:ph type="title"/>
          </p:nvPr>
        </p:nvSpPr>
        <p:spPr>
          <a:xfrm>
            <a:off x="141950" y="-127675"/>
            <a:ext cx="8520600" cy="572700"/>
          </a:xfrm>
          <a:prstGeom prst="rect">
            <a:avLst/>
          </a:prstGeom>
        </p:spPr>
        <p:txBody>
          <a:bodyPr spcFirstLastPara="1" wrap="square" lIns="91425" tIns="91425" rIns="91425" bIns="91425" anchor="t" anchorCtr="0">
            <a:noAutofit/>
          </a:bodyPr>
          <a:lstStyle/>
          <a:p>
            <a:pPr marL="0" lvl="0" indent="0" rtl="0">
              <a:lnSpc>
                <a:spcPct val="115000"/>
              </a:lnSpc>
              <a:spcBef>
                <a:spcPts val="1400"/>
              </a:spcBef>
              <a:spcAft>
                <a:spcPts val="1400"/>
              </a:spcAft>
              <a:buNone/>
            </a:pPr>
            <a:r>
              <a:rPr lang="en" sz="1400" b="1" dirty="0">
                <a:solidFill>
                  <a:srgbClr val="F1C232"/>
                </a:solidFill>
              </a:rPr>
              <a:t>ED-BRIDGE </a:t>
            </a:r>
            <a:r>
              <a:rPr lang="en" sz="1400" dirty="0">
                <a:solidFill>
                  <a:srgbClr val="F1C232"/>
                </a:solidFill>
              </a:rPr>
              <a:t>| Emergency Buprenorphine </a:t>
            </a:r>
            <a:r>
              <a:rPr lang="en" sz="1400" dirty="0" smtClean="0">
                <a:solidFill>
                  <a:srgbClr val="F1C232"/>
                </a:solidFill>
              </a:rPr>
              <a:t>Treatment </a:t>
            </a:r>
            <a:r>
              <a:rPr lang="en" sz="1400" dirty="0" smtClean="0">
                <a:solidFill>
                  <a:schemeClr val="bg1"/>
                </a:solidFill>
              </a:rPr>
              <a:t>3</a:t>
            </a:r>
            <a:endParaRPr dirty="0"/>
          </a:p>
        </p:txBody>
      </p:sp>
      <p:cxnSp>
        <p:nvCxnSpPr>
          <p:cNvPr id="76" name="Shape 76" descr="decorative line"/>
          <p:cNvCxnSpPr/>
          <p:nvPr/>
        </p:nvCxnSpPr>
        <p:spPr>
          <a:xfrm>
            <a:off x="33950" y="503600"/>
            <a:ext cx="8827200" cy="0"/>
          </a:xfrm>
          <a:prstGeom prst="straightConnector1">
            <a:avLst/>
          </a:prstGeom>
          <a:noFill/>
          <a:ln w="9525" cap="flat" cmpd="sng">
            <a:solidFill>
              <a:schemeClr val="dk2"/>
            </a:solidFill>
            <a:prstDash val="solid"/>
            <a:round/>
            <a:headEnd type="none" w="med" len="med"/>
            <a:tailEnd type="none" w="med" len="med"/>
          </a:ln>
        </p:spPr>
      </p:cxnSp>
      <p:pic>
        <p:nvPicPr>
          <p:cNvPr id="8" name="Picture 7" descr="U-turn sign ">
            <a:extLst>
              <a:ext uri="{FF2B5EF4-FFF2-40B4-BE49-F238E27FC236}">
                <a16:creationId xmlns:a16="http://schemas.microsoft.com/office/drawing/2014/main" id="{BA0212A4-1E81-DA4C-8058-1E0C28B19257}"/>
              </a:ext>
            </a:extLst>
          </p:cNvPr>
          <p:cNvPicPr>
            <a:picLocks noChangeAspect="1"/>
          </p:cNvPicPr>
          <p:nvPr/>
        </p:nvPicPr>
        <p:blipFill>
          <a:blip r:embed="rId3"/>
          <a:stretch>
            <a:fillRect/>
          </a:stretch>
        </p:blipFill>
        <p:spPr>
          <a:xfrm>
            <a:off x="1581152" y="1017725"/>
            <a:ext cx="5230668" cy="3218873"/>
          </a:xfrm>
          <a:prstGeom prst="rect">
            <a:avLst/>
          </a:prstGeom>
        </p:spPr>
      </p:pic>
    </p:spTree>
    <p:extLst>
      <p:ext uri="{BB962C8B-B14F-4D97-AF65-F5344CB8AC3E}">
        <p14:creationId xmlns:p14="http://schemas.microsoft.com/office/powerpoint/2010/main" val="717477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Most interesting man</a:t>
            </a:r>
            <a:endParaRPr lang="en-US" dirty="0"/>
          </a:p>
        </p:txBody>
      </p:sp>
      <p:sp>
        <p:nvSpPr>
          <p:cNvPr id="294" name="Slide Number"/>
          <p:cNvSpPr txBox="1">
            <a:spLocks noGrp="1"/>
          </p:cNvSpPr>
          <p:nvPr>
            <p:ph type="sldNum" sz="quarter" idx="4294967295"/>
          </p:nvPr>
        </p:nvSpPr>
        <p:spPr>
          <a:xfrm>
            <a:off x="7543800" y="4743450"/>
            <a:ext cx="1600200" cy="357188"/>
          </a:xfrm>
          <a:prstGeom prst="rect">
            <a:avLst/>
          </a:prstGeom>
          <a:extLst>
            <a:ext uri="{C572A759-6A51-4108-AA02-DFA0A04FC94B}">
              <ma14:wrappingTextBoxFlag xmlns="" xmlns:ma14="http://schemas.microsoft.com/office/mac/drawingml/2011/main" val="1"/>
            </a:ext>
          </a:extLst>
        </p:spPr>
        <p:txBody>
          <a:bodyPr wrap="none"/>
          <a:lstStyle/>
          <a:p>
            <a:fld id="{86CB4B4D-7CA3-9044-876B-883B54F8677D}" type="slidenum">
              <a:t>6</a:t>
            </a:fld>
            <a:endParaRPr/>
          </a:p>
        </p:txBody>
      </p:sp>
      <p:pic>
        <p:nvPicPr>
          <p:cNvPr id="295" name="THE MOST INTERESTING ED DOC IN THE WORLD.pdf" descr="THE MOST INTERESTING ED DOC IN THE WORLD.pdf"/>
          <p:cNvPicPr>
            <a:picLocks noChangeAspect="1"/>
          </p:cNvPicPr>
          <p:nvPr/>
        </p:nvPicPr>
        <p:blipFill>
          <a:blip r:embed="rId2">
            <a:extLst/>
          </a:blip>
          <a:stretch>
            <a:fillRect/>
          </a:stretch>
        </p:blipFill>
        <p:spPr>
          <a:xfrm>
            <a:off x="1143000" y="0"/>
            <a:ext cx="6858001" cy="5143501"/>
          </a:xfrm>
          <a:prstGeom prst="rect">
            <a:avLst/>
          </a:prstGeom>
          <a:ln w="12700">
            <a:miter lim="400000"/>
          </a:ln>
        </p:spPr>
      </p:pic>
    </p:spTree>
    <p:extLst>
      <p:ext uri="{BB962C8B-B14F-4D97-AF65-F5344CB8AC3E}">
        <p14:creationId xmlns:p14="http://schemas.microsoft.com/office/powerpoint/2010/main" val="50470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Change in proportion of ED patient pain severity</a:t>
            </a:r>
            <a:endParaRPr lang="en-US" dirty="0"/>
          </a:p>
        </p:txBody>
      </p:sp>
      <p:pic>
        <p:nvPicPr>
          <p:cNvPr id="409" name="pasted-image.pdf" descr="pasted-image.pdf"/>
          <p:cNvPicPr>
            <a:picLocks noChangeAspect="1"/>
          </p:cNvPicPr>
          <p:nvPr/>
        </p:nvPicPr>
        <p:blipFill rotWithShape="1">
          <a:blip r:embed="rId3">
            <a:extLst/>
          </a:blip>
          <a:srcRect l="32318" t="32891"/>
          <a:stretch/>
        </p:blipFill>
        <p:spPr>
          <a:xfrm>
            <a:off x="891389" y="-78581"/>
            <a:ext cx="7160082" cy="5222081"/>
          </a:xfrm>
          <a:prstGeom prst="rect">
            <a:avLst/>
          </a:prstGeom>
          <a:ln w="12700">
            <a:miter lim="400000"/>
          </a:ln>
        </p:spPr>
      </p:pic>
    </p:spTree>
    <p:extLst>
      <p:ext uri="{BB962C8B-B14F-4D97-AF65-F5344CB8AC3E}">
        <p14:creationId xmlns:p14="http://schemas.microsoft.com/office/powerpoint/2010/main" val="968705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22155" y="85725"/>
            <a:ext cx="6673576" cy="2962275"/>
          </a:xfrm>
        </p:spPr>
        <p:txBody>
          <a:bodyPr/>
          <a:lstStyle/>
          <a:p>
            <a:r>
              <a:rPr lang="en-US" sz="7200" b="1" dirty="0" smtClean="0"/>
              <a:t>Pain is not a vital sign</a:t>
            </a:r>
            <a:endParaRPr lang="en-US" sz="7200" b="1" dirty="0"/>
          </a:p>
        </p:txBody>
      </p:sp>
      <p:pic>
        <p:nvPicPr>
          <p:cNvPr id="403" name="pasted-image.png" descr="Pain score 0-10 Numerical Rating scale picture with red line crossing it out"/>
          <p:cNvPicPr>
            <a:picLocks noChangeAspect="1"/>
          </p:cNvPicPr>
          <p:nvPr/>
        </p:nvPicPr>
        <p:blipFill>
          <a:blip r:embed="rId2">
            <a:extLst/>
          </a:blip>
          <a:stretch>
            <a:fillRect/>
          </a:stretch>
        </p:blipFill>
        <p:spPr>
          <a:xfrm>
            <a:off x="1122155" y="2332731"/>
            <a:ext cx="6899690" cy="2725088"/>
          </a:xfrm>
          <a:prstGeom prst="rect">
            <a:avLst/>
          </a:prstGeom>
          <a:ln w="12700">
            <a:miter lim="400000"/>
          </a:ln>
        </p:spPr>
      </p:pic>
      <p:sp>
        <p:nvSpPr>
          <p:cNvPr id="405" name="Line" descr="red line crossing out picture"/>
          <p:cNvSpPr/>
          <p:nvPr/>
        </p:nvSpPr>
        <p:spPr>
          <a:xfrm flipV="1">
            <a:off x="1800224" y="2416674"/>
            <a:ext cx="5543551" cy="2557202"/>
          </a:xfrm>
          <a:prstGeom prst="line">
            <a:avLst/>
          </a:prstGeom>
          <a:ln w="241300">
            <a:solidFill>
              <a:srgbClr val="FF2600"/>
            </a:solidFill>
          </a:ln>
          <a:effectLst>
            <a:outerShdw blurRad="50800" dist="25400" dir="5400000" rotWithShape="0">
              <a:srgbClr val="000000">
                <a:alpha val="38000"/>
              </a:srgbClr>
            </a:outerShdw>
          </a:effectLst>
        </p:spPr>
        <p:txBody>
          <a:bodyPr lIns="34289" tIns="34289" rIns="34289" bIns="34289"/>
          <a:lstStyle/>
          <a:p>
            <a:pPr defTabSz="342872">
              <a:defRPr sz="2400">
                <a:latin typeface="Calibri"/>
                <a:ea typeface="Calibri"/>
                <a:cs typeface="Calibri"/>
                <a:sym typeface="Calibri"/>
              </a:defRPr>
            </a:pPr>
            <a:endParaRPr sz="1266"/>
          </a:p>
        </p:txBody>
      </p:sp>
    </p:spTree>
    <p:extLst>
      <p:ext uri="{BB962C8B-B14F-4D97-AF65-F5344CB8AC3E}">
        <p14:creationId xmlns:p14="http://schemas.microsoft.com/office/powerpoint/2010/main" val="132464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62051" y="133351"/>
            <a:ext cx="7239000" cy="923924"/>
          </a:xfrm>
        </p:spPr>
        <p:txBody>
          <a:bodyPr/>
          <a:lstStyle/>
          <a:p>
            <a:r>
              <a:rPr lang="en-US" sz="4400" b="1" dirty="0" smtClean="0"/>
              <a:t>Opioid Induced Pain</a:t>
            </a:r>
            <a:endParaRPr lang="en-US" sz="4400" b="1" dirty="0"/>
          </a:p>
        </p:txBody>
      </p:sp>
      <p:pic>
        <p:nvPicPr>
          <p:cNvPr id="413" name="pasted-image.tiff" descr="Diagram: Opioid Induced Pain&#10;&#10;Infographic showing how moriphine can induce pain neurochemically by acting on M6G and M3G to stimulate dynorphin release.  &#10;&#10;Speaker notes: So what’s happening with Alex. Basically as soon as you start to take an opioid you have short-term analgesic effects that are mediated through the mu opioid system this produces pain relief relaxation and euphoria.  At the same time dynorphin is released activating microglia promoting the release of neural excitatory inflammatory cytokines and stimulating Opioid receptors— these events promote enhanced pain sensitivity, descending amplification of pain; producing a long-lasting hyperalgesic state.&#10;"/>
          <p:cNvPicPr>
            <a:picLocks noChangeAspect="1"/>
          </p:cNvPicPr>
          <p:nvPr/>
        </p:nvPicPr>
        <p:blipFill>
          <a:blip r:embed="rId3">
            <a:extLst/>
          </a:blip>
          <a:stretch>
            <a:fillRect/>
          </a:stretch>
        </p:blipFill>
        <p:spPr>
          <a:xfrm>
            <a:off x="1010172" y="435696"/>
            <a:ext cx="6858001" cy="4850892"/>
          </a:xfrm>
          <a:prstGeom prst="rect">
            <a:avLst/>
          </a:prstGeom>
          <a:ln w="12700">
            <a:miter lim="400000"/>
          </a:ln>
        </p:spPr>
      </p:pic>
    </p:spTree>
    <p:extLst>
      <p:ext uri="{BB962C8B-B14F-4D97-AF65-F5344CB8AC3E}">
        <p14:creationId xmlns:p14="http://schemas.microsoft.com/office/powerpoint/2010/main" val="249395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2693</TotalTime>
  <Words>2599</Words>
  <Application>Microsoft Office PowerPoint</Application>
  <PresentationFormat>On-screen Show (16:9)</PresentationFormat>
  <Paragraphs>246</Paragraphs>
  <Slides>41</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Helvetica</vt:lpstr>
      <vt:lpstr>OTNEJMQuadraat</vt:lpstr>
      <vt:lpstr>Simple Light</vt:lpstr>
      <vt:lpstr>The Practice of Treating Patients with Pain and Opioid Use Disorders </vt:lpstr>
      <vt:lpstr>ED-BRIDGE | Emergency Buprenorphine Treatment </vt:lpstr>
      <vt:lpstr>ED-BRIDGE | Emergency Buprenorphine Treatment  1</vt:lpstr>
      <vt:lpstr>ED-BRIDGE | Emergency Buprenorphine Treatment 2</vt:lpstr>
      <vt:lpstr>ED-BRIDGE | Emergency Buprenorphine Treatment 3</vt:lpstr>
      <vt:lpstr>Most interesting man</vt:lpstr>
      <vt:lpstr>Change in proportion of ED patient pain severity</vt:lpstr>
      <vt:lpstr>Pain is not a vital sign</vt:lpstr>
      <vt:lpstr>Opioid Induced Pain</vt:lpstr>
      <vt:lpstr>Opioid induced pain (part 2) </vt:lpstr>
      <vt:lpstr>Analgesics</vt:lpstr>
      <vt:lpstr>Opioid-Prescribing Patterns</vt:lpstr>
      <vt:lpstr>MMWR</vt:lpstr>
      <vt:lpstr>ED-BRIDGE | Emergency Buprenorphine Treatment 4</vt:lpstr>
      <vt:lpstr>ED-BRIDGE | Emergency Buprenorphine Treatment 5</vt:lpstr>
      <vt:lpstr>ED-BRIDGE | Emergency Buprenorphine Treatment 6</vt:lpstr>
      <vt:lpstr>Most interesting man (again)</vt:lpstr>
      <vt:lpstr>National overdose deaths have increased</vt:lpstr>
      <vt:lpstr>ED-BRIDGE | Emergency Buprenorphine Treatment 7</vt:lpstr>
      <vt:lpstr>ED-BRIDGE | Emergency Buprenorphine Treatment 8</vt:lpstr>
      <vt:lpstr>ED-BRIDGE | Emergency Buprenorphine Treatment 9 </vt:lpstr>
      <vt:lpstr>ED-BRIDGE | Emergency Buprenorphine Treatment 10 </vt:lpstr>
      <vt:lpstr>ED-BRIDGE | Emergency Buprenorphine Treatment 11</vt:lpstr>
      <vt:lpstr>ED-BRIDGE | Emergency Buprenorphine Treatment 12</vt:lpstr>
      <vt:lpstr>ED-BRIDGE | Emergency Buprenorphine Treatment 13 </vt:lpstr>
      <vt:lpstr>ED-BRIDGE | Emergency Buprenorphine Treatment 14</vt:lpstr>
      <vt:lpstr>ED-BRIDGE | Emergency Buprenorphine Treatment 15</vt:lpstr>
      <vt:lpstr>ED-BRIDGE | Emergency Buprenorphine Treatment 16</vt:lpstr>
      <vt:lpstr>ED-BRIDGE | Emergency Buprenorphine Treatment 17</vt:lpstr>
      <vt:lpstr>Opioid Induced Pain (revisited)</vt:lpstr>
      <vt:lpstr>Analgesics by site of action</vt:lpstr>
      <vt:lpstr>ultrasound</vt:lpstr>
      <vt:lpstr>ED-BRIDGE | Emergency Buprenorphine Treatment 18</vt:lpstr>
      <vt:lpstr>HYBRID (Kornfeld) Method </vt:lpstr>
      <vt:lpstr>Day 1</vt:lpstr>
      <vt:lpstr>Day 2/3</vt:lpstr>
      <vt:lpstr>Day 4</vt:lpstr>
      <vt:lpstr>Day 6</vt:lpstr>
      <vt:lpstr>ED-BRIDGE | Emergency Buprenorphine Treatment 19</vt:lpstr>
      <vt:lpstr>ED-BRIDGE</vt:lpstr>
      <vt:lpstr>emails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Angella Barr</dc:creator>
  <cp:lastModifiedBy>Christian Frable (Contract)</cp:lastModifiedBy>
  <cp:revision>99</cp:revision>
  <dcterms:modified xsi:type="dcterms:W3CDTF">2018-10-03T21:12:54Z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